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70"/>
  </p:notesMasterIdLst>
  <p:sldIdLst>
    <p:sldId id="256" r:id="rId2"/>
    <p:sldId id="25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54" r:id="rId20"/>
    <p:sldId id="334" r:id="rId21"/>
    <p:sldId id="335" r:id="rId22"/>
    <p:sldId id="295" r:id="rId23"/>
    <p:sldId id="290" r:id="rId24"/>
    <p:sldId id="291" r:id="rId25"/>
    <p:sldId id="293" r:id="rId26"/>
    <p:sldId id="292" r:id="rId27"/>
    <p:sldId id="294" r:id="rId28"/>
    <p:sldId id="296" r:id="rId29"/>
    <p:sldId id="297" r:id="rId30"/>
    <p:sldId id="298" r:id="rId31"/>
    <p:sldId id="300" r:id="rId32"/>
    <p:sldId id="299" r:id="rId33"/>
    <p:sldId id="301" r:id="rId34"/>
    <p:sldId id="302" r:id="rId35"/>
    <p:sldId id="303" r:id="rId36"/>
    <p:sldId id="307" r:id="rId37"/>
    <p:sldId id="304" r:id="rId38"/>
    <p:sldId id="305" r:id="rId39"/>
    <p:sldId id="309" r:id="rId40"/>
    <p:sldId id="308" r:id="rId41"/>
    <p:sldId id="306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288" r:id="rId6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>
      <p:cViewPr varScale="1">
        <p:scale>
          <a:sx n="106" d="100"/>
          <a:sy n="106" d="100"/>
        </p:scale>
        <p:origin x="184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5F55D-93F7-41BF-8D6F-ED3B22D8F80E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F08FF-5C68-45AC-9993-8FF1BD3C1A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481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36029-EB3E-44E8-AB85-62DBDCE122CE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654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Конкретний приклад</a:t>
            </a:r>
            <a:r>
              <a:rPr lang="uk-UA" baseline="0" dirty="0" smtClean="0"/>
              <a:t> – </a:t>
            </a:r>
            <a:r>
              <a:rPr lang="en-US" baseline="0" dirty="0" smtClean="0"/>
              <a:t>Word Count</a:t>
            </a:r>
            <a:r>
              <a:rPr lang="uk-UA" baseline="0" dirty="0" smtClean="0"/>
              <a:t>. Тут пояснити.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36029-EB3E-44E8-AB85-62DBDCE122C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628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Що таке </a:t>
            </a:r>
            <a:r>
              <a:rPr lang="en-US" dirty="0" err="1" smtClean="0"/>
              <a:t>MapReduce</a:t>
            </a:r>
            <a:r>
              <a:rPr lang="uk-UA" dirty="0" smtClean="0"/>
              <a:t>. </a:t>
            </a:r>
          </a:p>
          <a:p>
            <a:r>
              <a:rPr lang="uk-UA" dirty="0" smtClean="0"/>
              <a:t>Це підхід до поділу даних (мап),</a:t>
            </a:r>
            <a:r>
              <a:rPr lang="uk-UA" baseline="0" dirty="0" smtClean="0"/>
              <a:t> їх окремого опрацювання, а потім зібрання у </a:t>
            </a:r>
            <a:r>
              <a:rPr lang="uk-UA" baseline="0" dirty="0" err="1" smtClean="0"/>
              <a:t>редюсерах</a:t>
            </a:r>
            <a:r>
              <a:rPr lang="uk-UA" baseline="0" dirty="0" smtClean="0"/>
              <a:t> по ключах.</a:t>
            </a:r>
          </a:p>
          <a:p>
            <a:r>
              <a:rPr lang="uk-UA" dirty="0" smtClean="0"/>
              <a:t>Підхід використовується не тільки у </a:t>
            </a:r>
            <a:r>
              <a:rPr lang="en-US" dirty="0" err="1" smtClean="0"/>
              <a:t>Hadoop</a:t>
            </a:r>
            <a:r>
              <a:rPr lang="uk-UA" dirty="0" smtClean="0"/>
              <a:t>-і,</a:t>
            </a:r>
            <a:r>
              <a:rPr lang="uk-UA" baseline="0" dirty="0" smtClean="0"/>
              <a:t> а взагалі у розподілених обчисленнях, </a:t>
            </a:r>
            <a:r>
              <a:rPr lang="uk-UA" baseline="0" dirty="0" err="1" smtClean="0"/>
              <a:t>зоокрема</a:t>
            </a:r>
            <a:r>
              <a:rPr lang="uk-UA" baseline="0" dirty="0" smtClean="0"/>
              <a:t> у різних мовах програмування.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36029-EB3E-44E8-AB85-62DBDCE122C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506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F08FF-5C68-45AC-9993-8FF1BD3C1A3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3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1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030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284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16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1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06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400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692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059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62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9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04.11.2015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49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5736" y="1124744"/>
            <a:ext cx="6172200" cy="1462314"/>
          </a:xfrm>
        </p:spPr>
        <p:txBody>
          <a:bodyPr>
            <a:normAutofit/>
          </a:bodyPr>
          <a:lstStyle/>
          <a:p>
            <a:r>
              <a:rPr lang="en-US" dirty="0" smtClean="0"/>
              <a:t>Intro to </a:t>
            </a:r>
            <a:r>
              <a:rPr lang="en-US" dirty="0" err="1" smtClean="0"/>
              <a:t>algs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83768" y="3861048"/>
            <a:ext cx="6172200" cy="1371600"/>
          </a:xfrm>
        </p:spPr>
        <p:txBody>
          <a:bodyPr/>
          <a:lstStyle/>
          <a:p>
            <a:r>
              <a:rPr lang="en-US" dirty="0" smtClean="0"/>
              <a:t>Authors</a:t>
            </a:r>
            <a:r>
              <a:rPr lang="uk-UA" dirty="0" smtClean="0"/>
              <a:t>:</a:t>
            </a:r>
          </a:p>
          <a:p>
            <a:r>
              <a:rPr lang="en-US" dirty="0" smtClean="0"/>
              <a:t>Volodymyr Roman</a:t>
            </a:r>
          </a:p>
          <a:p>
            <a:r>
              <a:rPr lang="en-US" dirty="0" smtClean="0"/>
              <a:t>Sergiy Dakhniy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65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</a:t>
            </a:r>
            <a:r>
              <a:rPr lang="uk-UA" dirty="0" err="1" smtClean="0"/>
              <a:t>Шелла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Варіанти вибору кроку:</a:t>
            </a:r>
            <a:endParaRPr lang="en-US" dirty="0"/>
          </a:p>
        </p:txBody>
      </p:sp>
      <p:pic>
        <p:nvPicPr>
          <p:cNvPr id="9218" name="Picture 2" descr="~d_1 = N/2,  d_i = d_{i-1} / 2,  d_k =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32" y="2555760"/>
            <a:ext cx="358502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~2^i-1 \le N, i \in \mathbb 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32" y="3131796"/>
            <a:ext cx="2133600" cy="31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~2^i\cdot3^j \le N/2, i, j \in \mathbb 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31" y="3698760"/>
            <a:ext cx="2923359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O( N^2 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32" y="2530908"/>
            <a:ext cx="685800" cy="2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4"/>
          <p:cNvSpPr/>
          <p:nvPr/>
        </p:nvSpPr>
        <p:spPr>
          <a:xfrm>
            <a:off x="4860032" y="2530908"/>
            <a:ext cx="762000" cy="286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Стрелка вправо 9"/>
          <p:cNvSpPr/>
          <p:nvPr/>
        </p:nvSpPr>
        <p:spPr>
          <a:xfrm>
            <a:off x="4860032" y="3117272"/>
            <a:ext cx="762000" cy="286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Стрелка вправо 10"/>
          <p:cNvSpPr/>
          <p:nvPr/>
        </p:nvSpPr>
        <p:spPr>
          <a:xfrm>
            <a:off x="4860032" y="3741103"/>
            <a:ext cx="762000" cy="286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8" name="Picture 12" descr="O(N^{3/2}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32" y="3072757"/>
            <a:ext cx="914400" cy="33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O(N (log N)^2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32" y="3698760"/>
            <a:ext cx="1447800" cy="29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</a:t>
            </a:r>
            <a:r>
              <a:rPr lang="uk-UA" dirty="0" err="1" smtClean="0"/>
              <a:t>Шелла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Приклад (</a:t>
            </a:r>
            <a:r>
              <a:rPr lang="en-US" dirty="0" smtClean="0"/>
              <a:t>d = 5, 3, 1</a:t>
            </a:r>
            <a:r>
              <a:rPr lang="uk-UA" dirty="0" smtClean="0"/>
              <a:t>):</a:t>
            </a:r>
            <a:endParaRPr lang="en-US" dirty="0"/>
          </a:p>
        </p:txBody>
      </p:sp>
      <p:pic>
        <p:nvPicPr>
          <p:cNvPr id="10242" name="Picture 2" descr="Shellsort-ru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0" y="2420888"/>
            <a:ext cx="7122994" cy="237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96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злиттям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Складність: </a:t>
            </a:r>
            <a:r>
              <a:rPr lang="en-US" dirty="0" smtClean="0"/>
              <a:t>O(n*log(n))</a:t>
            </a:r>
          </a:p>
          <a:p>
            <a:r>
              <a:rPr lang="uk-UA" dirty="0" smtClean="0"/>
              <a:t>Ідея:</a:t>
            </a:r>
          </a:p>
          <a:p>
            <a:pPr lvl="1"/>
            <a:r>
              <a:rPr lang="uk-UA" dirty="0" smtClean="0"/>
              <a:t>На кожному кроці масив </a:t>
            </a:r>
          </a:p>
          <a:p>
            <a:pPr marL="457200" lvl="1" indent="0">
              <a:buNone/>
            </a:pPr>
            <a:r>
              <a:rPr lang="uk-UA" dirty="0" smtClean="0"/>
              <a:t>розділяється на дві частини</a:t>
            </a:r>
          </a:p>
          <a:p>
            <a:pPr lvl="1"/>
            <a:r>
              <a:rPr lang="uk-UA" dirty="0" smtClean="0"/>
              <a:t>Кожна частина </a:t>
            </a:r>
            <a:r>
              <a:rPr lang="uk-UA" dirty="0" err="1" smtClean="0"/>
              <a:t>рекурсивно</a:t>
            </a:r>
            <a:r>
              <a:rPr lang="uk-UA" dirty="0" smtClean="0"/>
              <a:t> ділиться навпіл. Поділ продовжується поки частина не досягне розміру 1</a:t>
            </a:r>
          </a:p>
          <a:p>
            <a:pPr lvl="1"/>
            <a:r>
              <a:rPr lang="uk-UA" dirty="0" smtClean="0"/>
              <a:t>Відбувається злиття частин по 2 в один відсортований масив</a:t>
            </a:r>
          </a:p>
        </p:txBody>
      </p:sp>
      <p:pic>
        <p:nvPicPr>
          <p:cNvPr id="11266" name="Picture 2" descr="http://barsupplies.com/skin/frontend/default/theme638/images/bartender-pouring-drink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88" y="1124744"/>
            <a:ext cx="2278942" cy="21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0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злиттям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Функція злиття двох масивів:</a:t>
            </a:r>
          </a:p>
          <a:p>
            <a:pPr lvl="1"/>
            <a:r>
              <a:rPr lang="uk-UA" dirty="0" smtClean="0"/>
              <a:t>Нехай є два відсортовані масиви</a:t>
            </a:r>
          </a:p>
          <a:p>
            <a:pPr lvl="1"/>
            <a:r>
              <a:rPr lang="uk-UA" dirty="0" smtClean="0"/>
              <a:t>Вибираємо перший елемент з кожного масиву</a:t>
            </a:r>
          </a:p>
          <a:p>
            <a:pPr lvl="1"/>
            <a:r>
              <a:rPr lang="uk-UA" dirty="0" smtClean="0"/>
              <a:t>В результуючий масив записуємо менший з двох і викреслюємо його з вихідного масиву</a:t>
            </a:r>
          </a:p>
          <a:p>
            <a:pPr lvl="1"/>
            <a:r>
              <a:rPr lang="uk-UA" dirty="0" smtClean="0"/>
              <a:t>Повторюємо кроки, поки 1 з масивів не закінчується</a:t>
            </a:r>
          </a:p>
          <a:p>
            <a:pPr lvl="1"/>
            <a:r>
              <a:rPr lang="uk-UA" dirty="0" smtClean="0"/>
              <a:t>«Причіпляємо» залишок другого масиву в хвіст результуючого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злиттям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Приклад:</a:t>
            </a:r>
            <a:endParaRPr lang="en-US" dirty="0"/>
          </a:p>
        </p:txBody>
      </p:sp>
      <p:pic>
        <p:nvPicPr>
          <p:cNvPr id="12290" name="Picture 2" descr="https://upload.wikimedia.org/wikipedia/commons/thumb/e/e6/Merge_sort_algorithm_diagram.svg/300px-Merge_sort_algorithm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78" y="1600200"/>
            <a:ext cx="4648200" cy="447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злиттям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843819"/>
              </p:ext>
            </p:extLst>
          </p:nvPr>
        </p:nvGraphicFramePr>
        <p:xfrm>
          <a:off x="1435224" y="1965960"/>
          <a:ext cx="2743200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355600">
                <a:tc>
                  <a:txBody>
                    <a:bodyPr/>
                    <a:lstStyle/>
                    <a:p>
                      <a:r>
                        <a:rPr lang="uk-UA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87401"/>
              </p:ext>
            </p:extLst>
          </p:nvPr>
        </p:nvGraphicFramePr>
        <p:xfrm>
          <a:off x="4788024" y="1965960"/>
          <a:ext cx="2743200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355600">
                <a:tc>
                  <a:txBody>
                    <a:bodyPr/>
                    <a:lstStyle/>
                    <a:p>
                      <a:r>
                        <a:rPr lang="uk-UA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68604"/>
              </p:ext>
            </p:extLst>
          </p:nvPr>
        </p:nvGraphicFramePr>
        <p:xfrm>
          <a:off x="1435224" y="2651760"/>
          <a:ext cx="6096000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55600">
                <a:tc>
                  <a:txBody>
                    <a:bodyPr/>
                    <a:lstStyle/>
                    <a:p>
                      <a:r>
                        <a:rPr lang="uk-UA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670253"/>
              </p:ext>
            </p:extLst>
          </p:nvPr>
        </p:nvGraphicFramePr>
        <p:xfrm>
          <a:off x="1435224" y="3261360"/>
          <a:ext cx="2057400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85800"/>
                <a:gridCol w="685800"/>
              </a:tblGrid>
              <a:tr h="355600">
                <a:tc>
                  <a:txBody>
                    <a:bodyPr/>
                    <a:lstStyle/>
                    <a:p>
                      <a:r>
                        <a:rPr lang="uk-UA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86846"/>
              </p:ext>
            </p:extLst>
          </p:nvPr>
        </p:nvGraphicFramePr>
        <p:xfrm>
          <a:off x="4788024" y="3261360"/>
          <a:ext cx="2743200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355600">
                <a:tc>
                  <a:txBody>
                    <a:bodyPr/>
                    <a:lstStyle/>
                    <a:p>
                      <a:r>
                        <a:rPr lang="uk-UA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169760"/>
              </p:ext>
            </p:extLst>
          </p:nvPr>
        </p:nvGraphicFramePr>
        <p:xfrm>
          <a:off x="1435224" y="3947160"/>
          <a:ext cx="6096000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55600">
                <a:tc>
                  <a:txBody>
                    <a:bodyPr/>
                    <a:lstStyle/>
                    <a:p>
                      <a:r>
                        <a:rPr lang="uk-UA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56076"/>
              </p:ext>
            </p:extLst>
          </p:nvPr>
        </p:nvGraphicFramePr>
        <p:xfrm>
          <a:off x="1435224" y="4709160"/>
          <a:ext cx="2057400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85800"/>
                <a:gridCol w="685800"/>
              </a:tblGrid>
              <a:tr h="355600">
                <a:tc>
                  <a:txBody>
                    <a:bodyPr/>
                    <a:lstStyle/>
                    <a:p>
                      <a:r>
                        <a:rPr lang="uk-UA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6344"/>
              </p:ext>
            </p:extLst>
          </p:nvPr>
        </p:nvGraphicFramePr>
        <p:xfrm>
          <a:off x="4788024" y="4709160"/>
          <a:ext cx="2057400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85800"/>
                <a:gridCol w="685800"/>
              </a:tblGrid>
              <a:tr h="355600">
                <a:tc>
                  <a:txBody>
                    <a:bodyPr/>
                    <a:lstStyle/>
                    <a:p>
                      <a:r>
                        <a:rPr lang="uk-UA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44794"/>
              </p:ext>
            </p:extLst>
          </p:nvPr>
        </p:nvGraphicFramePr>
        <p:xfrm>
          <a:off x="1435224" y="5394960"/>
          <a:ext cx="6096000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55600">
                <a:tc>
                  <a:txBody>
                    <a:bodyPr/>
                    <a:lstStyle/>
                    <a:p>
                      <a:r>
                        <a:rPr lang="uk-UA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30624" y="15204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83424" y="15204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8024" y="26517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4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злиттям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Особливості</a:t>
            </a:r>
          </a:p>
          <a:p>
            <a:pPr lvl="1"/>
            <a:r>
              <a:rPr lang="uk-UA" dirty="0" smtClean="0"/>
              <a:t>Немає переваги при частково відсортованому масиві</a:t>
            </a:r>
          </a:p>
          <a:p>
            <a:pPr lvl="1"/>
            <a:r>
              <a:rPr lang="uk-UA" dirty="0"/>
              <a:t>Н</a:t>
            </a:r>
            <a:r>
              <a:rPr lang="uk-UA" dirty="0" smtClean="0"/>
              <a:t>е існує «поганих» і «хороши» варіантів</a:t>
            </a:r>
          </a:p>
          <a:p>
            <a:pPr lvl="1"/>
            <a:r>
              <a:rPr lang="uk-UA" dirty="0" smtClean="0"/>
              <a:t>Легко </a:t>
            </a:r>
            <a:r>
              <a:rPr lang="uk-UA" dirty="0" err="1" smtClean="0"/>
              <a:t>розпаралелюється</a:t>
            </a:r>
            <a:endParaRPr lang="uk-UA" dirty="0" smtClean="0"/>
          </a:p>
          <a:p>
            <a:pPr lvl="1"/>
            <a:r>
              <a:rPr lang="uk-UA" dirty="0" smtClean="0"/>
              <a:t>Потребує додаткових витрат пам’яті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Швидке сортування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Складність</a:t>
            </a:r>
            <a:r>
              <a:rPr lang="en-US" dirty="0" smtClean="0"/>
              <a:t>*</a:t>
            </a:r>
            <a:r>
              <a:rPr lang="uk-UA" dirty="0" smtClean="0"/>
              <a:t>: </a:t>
            </a:r>
            <a:r>
              <a:rPr lang="en-US" dirty="0" smtClean="0"/>
              <a:t>O(n*log(n))</a:t>
            </a:r>
          </a:p>
          <a:p>
            <a:r>
              <a:rPr lang="uk-UA" dirty="0" smtClean="0"/>
              <a:t>Ідея:</a:t>
            </a:r>
          </a:p>
          <a:p>
            <a:pPr lvl="1"/>
            <a:r>
              <a:rPr lang="uk-UA" dirty="0" smtClean="0"/>
              <a:t>На кожному кроці обирається опорний елемент </a:t>
            </a:r>
            <a:r>
              <a:rPr lang="en-US" dirty="0" smtClean="0"/>
              <a:t>m</a:t>
            </a:r>
            <a:endParaRPr lang="uk-UA" dirty="0" smtClean="0"/>
          </a:p>
          <a:p>
            <a:pPr lvl="1"/>
            <a:r>
              <a:rPr lang="uk-UA" dirty="0" smtClean="0"/>
              <a:t>Масив пересортовується таким чином, щоб зліва були елементи </a:t>
            </a:r>
            <a:r>
              <a:rPr lang="en-US" dirty="0" smtClean="0"/>
              <a:t>&lt;m, </a:t>
            </a:r>
            <a:r>
              <a:rPr lang="uk-UA" dirty="0" smtClean="0"/>
              <a:t>а справа </a:t>
            </a:r>
            <a:r>
              <a:rPr lang="en-US" dirty="0" smtClean="0"/>
              <a:t>&gt;m</a:t>
            </a:r>
          </a:p>
          <a:p>
            <a:pPr lvl="1"/>
            <a:r>
              <a:rPr lang="uk-UA" dirty="0" smtClean="0"/>
              <a:t>Алгоритм повторюється </a:t>
            </a:r>
            <a:r>
              <a:rPr lang="uk-UA" dirty="0" err="1" smtClean="0"/>
              <a:t>рекурсивно</a:t>
            </a:r>
            <a:r>
              <a:rPr lang="uk-UA" dirty="0" smtClean="0"/>
              <a:t> окремо для елементів зліва і справа</a:t>
            </a:r>
          </a:p>
          <a:p>
            <a:pPr marL="457200" lvl="1" indent="0">
              <a:buNone/>
            </a:pPr>
            <a:r>
              <a:rPr lang="uk-UA" dirty="0" smtClean="0"/>
              <a:t>*за наявності «поганих» даних деградує до </a:t>
            </a:r>
            <a:r>
              <a:rPr lang="en-US" dirty="0" smtClean="0"/>
              <a:t>O(n*n)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14077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Швидке сортування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Алгоритм:</a:t>
            </a:r>
          </a:p>
          <a:p>
            <a:pPr lvl="1"/>
            <a:r>
              <a:rPr lang="uk-UA" dirty="0" smtClean="0"/>
              <a:t>Нехай маємо опорний елемент </a:t>
            </a:r>
            <a:r>
              <a:rPr lang="en-US" dirty="0" smtClean="0"/>
              <a:t>M</a:t>
            </a:r>
          </a:p>
          <a:p>
            <a:pPr lvl="1"/>
            <a:r>
              <a:rPr lang="uk-UA" dirty="0" smtClean="0"/>
              <a:t>Задаємо два вказівники </a:t>
            </a:r>
            <a:r>
              <a:rPr lang="en-US" dirty="0" smtClean="0"/>
              <a:t>l </a:t>
            </a:r>
            <a:r>
              <a:rPr lang="uk-UA" dirty="0" smtClean="0"/>
              <a:t>і </a:t>
            </a:r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l=0, r = n-1</a:t>
            </a:r>
            <a:endParaRPr lang="uk-UA" dirty="0" smtClean="0"/>
          </a:p>
          <a:p>
            <a:pPr lvl="1"/>
            <a:r>
              <a:rPr lang="uk-UA" dirty="0" smtClean="0"/>
              <a:t>Повторюємо дії поки </a:t>
            </a:r>
            <a:r>
              <a:rPr lang="en-US" dirty="0" smtClean="0"/>
              <a:t>l&lt;r</a:t>
            </a:r>
          </a:p>
          <a:p>
            <a:pPr lvl="2"/>
            <a:r>
              <a:rPr lang="uk-UA" dirty="0" smtClean="0"/>
              <a:t>Збільшуємо </a:t>
            </a:r>
            <a:r>
              <a:rPr lang="en-US" dirty="0" smtClean="0"/>
              <a:t>l </a:t>
            </a:r>
            <a:r>
              <a:rPr lang="uk-UA" dirty="0" smtClean="0"/>
              <a:t>поки не знайдемо </a:t>
            </a:r>
            <a:r>
              <a:rPr lang="en-US" dirty="0" smtClean="0"/>
              <a:t>A[l]&gt;= M</a:t>
            </a:r>
          </a:p>
          <a:p>
            <a:pPr lvl="2"/>
            <a:r>
              <a:rPr lang="uk-UA" dirty="0" smtClean="0"/>
              <a:t>Зменшуємо </a:t>
            </a:r>
            <a:r>
              <a:rPr lang="en-US" dirty="0" smtClean="0"/>
              <a:t>r </a:t>
            </a:r>
            <a:r>
              <a:rPr lang="uk-UA" dirty="0" smtClean="0"/>
              <a:t>поки не знайдемо</a:t>
            </a:r>
            <a:r>
              <a:rPr lang="en-US" dirty="0" smtClean="0"/>
              <a:t> A[r]&lt;=M</a:t>
            </a:r>
          </a:p>
          <a:p>
            <a:pPr lvl="2"/>
            <a:r>
              <a:rPr lang="uk-UA" dirty="0" smtClean="0"/>
              <a:t>Міняємо місцями </a:t>
            </a:r>
            <a:r>
              <a:rPr lang="en-US" dirty="0" smtClean="0"/>
              <a:t>A[l] </a:t>
            </a:r>
            <a:r>
              <a:rPr lang="uk-UA" dirty="0" smtClean="0"/>
              <a:t>та </a:t>
            </a:r>
            <a:r>
              <a:rPr lang="en-US" dirty="0" smtClean="0"/>
              <a:t>A[r]</a:t>
            </a:r>
          </a:p>
          <a:p>
            <a:pPr lvl="1"/>
            <a:r>
              <a:rPr lang="uk-UA" dirty="0" smtClean="0"/>
              <a:t>Виконуємо алгоритм для </a:t>
            </a:r>
            <a:r>
              <a:rPr lang="uk-UA" dirty="0" err="1" smtClean="0"/>
              <a:t>підмасивів</a:t>
            </a:r>
            <a:r>
              <a:rPr lang="uk-UA" dirty="0" smtClean="0"/>
              <a:t> </a:t>
            </a:r>
            <a:r>
              <a:rPr lang="en-US" dirty="0" smtClean="0"/>
              <a:t>A[0..m-1] </a:t>
            </a:r>
            <a:r>
              <a:rPr lang="uk-UA" dirty="0" smtClean="0"/>
              <a:t>та </a:t>
            </a:r>
            <a:r>
              <a:rPr lang="en-US" dirty="0" smtClean="0"/>
              <a:t>A[m+1..n-1]</a:t>
            </a:r>
          </a:p>
          <a:p>
            <a:pPr lvl="2"/>
            <a:endParaRPr lang="uk-UA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Швидке сортування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Приклад:</a:t>
            </a:r>
            <a:endParaRPr lang="en-US" dirty="0"/>
          </a:p>
        </p:txBody>
      </p:sp>
      <p:pic>
        <p:nvPicPr>
          <p:cNvPr id="1026" name="Picture 2" descr="File:Quicksort-exampl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033461" cy="24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55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/>
              <a:t>П</a:t>
            </a:r>
            <a:r>
              <a:rPr lang="uk-UA" dirty="0" smtClean="0"/>
              <a:t>лан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27584" y="1340768"/>
            <a:ext cx="756084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1490" lvl="0" indent="-137160" defTabSz="6858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uk-UA" sz="2000" dirty="0">
                <a:solidFill>
                  <a:schemeClr val="accent1"/>
                </a:solidFill>
              </a:rPr>
              <a:t>О-нотація і складність</a:t>
            </a:r>
          </a:p>
          <a:p>
            <a:pPr marL="491490" lvl="0" indent="-137160" defTabSz="6858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uk-UA" sz="2000" dirty="0">
                <a:solidFill>
                  <a:schemeClr val="accent1"/>
                </a:solidFill>
              </a:rPr>
              <a:t>Алгоритми сортування</a:t>
            </a:r>
          </a:p>
          <a:p>
            <a:pPr marL="491490" lvl="0" indent="-137160" defTabSz="6858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uk-UA" sz="2000" dirty="0">
                <a:solidFill>
                  <a:schemeClr val="accent1"/>
                </a:solidFill>
              </a:rPr>
              <a:t> Лінійний пошук та </a:t>
            </a:r>
            <a:r>
              <a:rPr lang="en-US" sz="2000" dirty="0">
                <a:solidFill>
                  <a:schemeClr val="accent1"/>
                </a:solidFill>
              </a:rPr>
              <a:t>MapReduce</a:t>
            </a:r>
          </a:p>
          <a:p>
            <a:pPr marL="491490" lvl="0" indent="-137160" defTabSz="6858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uk-UA" sz="2000" dirty="0">
                <a:solidFill>
                  <a:schemeClr val="accent1"/>
                </a:solidFill>
              </a:rPr>
              <a:t>Бінарний пошук</a:t>
            </a:r>
          </a:p>
          <a:p>
            <a:pPr marL="491490" lvl="0" indent="-137160" defTabSz="6858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uk-UA" sz="2000" dirty="0">
                <a:solidFill>
                  <a:schemeClr val="accent1"/>
                </a:solidFill>
              </a:rPr>
              <a:t>Пошук у бінарних деревах</a:t>
            </a:r>
          </a:p>
          <a:p>
            <a:pPr marL="491490" lvl="0" indent="-137160" defTabSz="6858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uk-UA" sz="2000" dirty="0">
                <a:solidFill>
                  <a:schemeClr val="accent1"/>
                </a:solidFill>
              </a:rPr>
              <a:t>Хеш-функції та пошук у хеш-таблицях</a:t>
            </a:r>
          </a:p>
          <a:p>
            <a:pPr marL="491490" lvl="0" indent="-137160" defTabSz="6858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uk-UA" sz="2000" dirty="0">
                <a:solidFill>
                  <a:schemeClr val="accent1"/>
                </a:solidFill>
              </a:rPr>
              <a:t>Алгоритми пошуку в рядку</a:t>
            </a:r>
          </a:p>
          <a:p>
            <a:pPr marL="342900" lvl="0" indent="-342900">
              <a:spcBef>
                <a:spcPts val="1800"/>
              </a:spcBef>
              <a:buFont typeface="+mj-lt"/>
              <a:buAutoNum type="arabicPeriod"/>
            </a:pPr>
            <a:endParaRPr lang="en-US" dirty="0" smtClean="0"/>
          </a:p>
          <a:p>
            <a:pPr marL="342900" lvl="0" indent="-342900">
              <a:spcBef>
                <a:spcPts val="1800"/>
              </a:spcBef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324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Швидке сортування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Плюси:</a:t>
            </a:r>
          </a:p>
          <a:p>
            <a:pPr lvl="1"/>
            <a:r>
              <a:rPr lang="uk-UA" dirty="0" smtClean="0"/>
              <a:t>Один з найшвидших (загального призначення)</a:t>
            </a:r>
          </a:p>
          <a:p>
            <a:pPr lvl="1"/>
            <a:r>
              <a:rPr lang="uk-UA" dirty="0" smtClean="0"/>
              <a:t>Простий в реалізації</a:t>
            </a:r>
          </a:p>
          <a:p>
            <a:pPr lvl="1"/>
            <a:r>
              <a:rPr lang="uk-UA" dirty="0" smtClean="0"/>
              <a:t>Добре </a:t>
            </a:r>
            <a:r>
              <a:rPr lang="uk-UA" dirty="0" err="1" smtClean="0"/>
              <a:t>розпаралелюється</a:t>
            </a:r>
            <a:endParaRPr lang="uk-UA" dirty="0" smtClean="0"/>
          </a:p>
          <a:p>
            <a:r>
              <a:rPr lang="uk-UA" dirty="0" smtClean="0"/>
              <a:t>Мінуси:</a:t>
            </a:r>
          </a:p>
          <a:p>
            <a:pPr lvl="1"/>
            <a:r>
              <a:rPr lang="uk-UA" dirty="0" smtClean="0"/>
              <a:t>Деградує до </a:t>
            </a:r>
            <a:r>
              <a:rPr lang="en-US" dirty="0" smtClean="0"/>
              <a:t>O(n*n)</a:t>
            </a:r>
          </a:p>
          <a:p>
            <a:pPr lvl="1"/>
            <a:r>
              <a:rPr lang="uk-UA" dirty="0" smtClean="0"/>
              <a:t>Можливе переповнення стеку</a:t>
            </a:r>
          </a:p>
        </p:txBody>
      </p:sp>
    </p:spTree>
    <p:extLst>
      <p:ext uri="{BB962C8B-B14F-4D97-AF65-F5344CB8AC3E}">
        <p14:creationId xmlns:p14="http://schemas.microsoft.com/office/powerpoint/2010/main" val="29485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Резюме</a:t>
            </a:r>
            <a:endParaRPr lang="en-US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857250" y="2057400"/>
          <a:ext cx="740409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024"/>
                <a:gridCol w="1851024"/>
                <a:gridCol w="1851024"/>
                <a:gridCol w="1851024"/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Алгоритм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Найкраще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Середнє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Найгірше</a:t>
                      </a:r>
                      <a:endParaRPr lang="en-US" dirty="0"/>
                    </a:p>
                  </a:txBody>
                  <a:tcPr marL="82268" marR="82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Бульбашка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r>
                        <a:rPr lang="uk-UA" dirty="0" smtClean="0"/>
                        <a:t>(</a:t>
                      </a:r>
                      <a:r>
                        <a:rPr lang="en-US" dirty="0" smtClean="0"/>
                        <a:t>n</a:t>
                      </a:r>
                      <a:r>
                        <a:rPr lang="uk-UA" dirty="0" smtClean="0"/>
                        <a:t>)*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O(n^2)</a:t>
                      </a:r>
                      <a:endParaRPr lang="en-US" dirty="0"/>
                    </a:p>
                  </a:txBody>
                  <a:tcPr marL="82268" marR="8226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O(n^2)</a:t>
                      </a:r>
                      <a:endParaRPr lang="en-US" dirty="0"/>
                    </a:p>
                  </a:txBody>
                  <a:tcPr marL="82268" marR="82268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Вставка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O(n)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O(n^2)</a:t>
                      </a:r>
                      <a:endParaRPr lang="en-US" dirty="0"/>
                    </a:p>
                  </a:txBody>
                  <a:tcPr marL="82268" marR="8226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O(n^2)</a:t>
                      </a:r>
                      <a:endParaRPr lang="en-US" dirty="0"/>
                    </a:p>
                  </a:txBody>
                  <a:tcPr marL="82268" marR="82268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err="1" smtClean="0"/>
                        <a:t>Шелл</a:t>
                      </a:r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O(n*log(n)^2)</a:t>
                      </a:r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O(n^2)</a:t>
                      </a:r>
                    </a:p>
                  </a:txBody>
                  <a:tcPr marL="82268" marR="82268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Злиття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O(n*log(n))</a:t>
                      </a:r>
                      <a:endParaRPr lang="en-US" dirty="0"/>
                    </a:p>
                  </a:txBody>
                  <a:tcPr marL="82268" marR="8226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O(n*log(n))</a:t>
                      </a:r>
                    </a:p>
                  </a:txBody>
                  <a:tcPr marL="82268" marR="8226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O(n*log(n))</a:t>
                      </a:r>
                    </a:p>
                  </a:txBody>
                  <a:tcPr marL="82268" marR="82268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Швидке</a:t>
                      </a:r>
                      <a:endParaRPr lang="en-US" dirty="0"/>
                    </a:p>
                  </a:txBody>
                  <a:tcPr marL="82268" marR="82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O(n*log(n))</a:t>
                      </a:r>
                    </a:p>
                  </a:txBody>
                  <a:tcPr marL="82268" marR="8226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O(n*log(n))</a:t>
                      </a:r>
                    </a:p>
                  </a:txBody>
                  <a:tcPr marL="82268" marR="8226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O(n^2)</a:t>
                      </a:r>
                    </a:p>
                  </a:txBody>
                  <a:tcPr marL="82268" marR="82268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4648200"/>
            <a:ext cx="458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uk-UA" dirty="0" smtClean="0"/>
              <a:t>Модифікація алгоритму</a:t>
            </a:r>
          </a:p>
          <a:p>
            <a:r>
              <a:rPr lang="uk-UA" dirty="0" smtClean="0"/>
              <a:t>** Залежить від вибору послідовності кроків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2132856"/>
            <a:ext cx="7776864" cy="129614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Лінійний </a:t>
            </a:r>
            <a:r>
              <a:rPr lang="uk-UA" dirty="0" smtClean="0"/>
              <a:t>пошук та </a:t>
            </a:r>
            <a:r>
              <a:rPr lang="en-US" dirty="0" err="1" smtClean="0"/>
              <a:t>MapReduce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74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Лінійний пошук</a:t>
            </a:r>
            <a:endParaRPr lang="ru-RU" dirty="0"/>
          </a:p>
        </p:txBody>
      </p:sp>
      <p:pic>
        <p:nvPicPr>
          <p:cNvPr id="1026" name="Picture 2" descr="E:\Repositories\Google Drive\info\Presentations\Algs\liner_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33" y="2492896"/>
            <a:ext cx="7768740" cy="195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19803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35827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62373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588919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804943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020967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236991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453015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2669039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885063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081422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3297446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3510090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3726114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3942138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4158162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4359724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4575748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4802294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28840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5223347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5439371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5665917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5892463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6106545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6322569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6549115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6775661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6991685" y="5013176"/>
            <a:ext cx="24594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7237629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7464175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7690721" y="5013176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авая круглая скобка 6"/>
          <p:cNvSpPr/>
          <p:nvPr/>
        </p:nvSpPr>
        <p:spPr>
          <a:xfrm rot="5400000">
            <a:off x="1326368" y="4894643"/>
            <a:ext cx="936106" cy="1749235"/>
          </a:xfrm>
          <a:prstGeom prst="righ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авая круглая скобка 43"/>
          <p:cNvSpPr/>
          <p:nvPr/>
        </p:nvSpPr>
        <p:spPr>
          <a:xfrm rot="5400000">
            <a:off x="3076217" y="4867319"/>
            <a:ext cx="674765" cy="1489124"/>
          </a:xfrm>
          <a:prstGeom prst="righ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авая круглая скобка 44"/>
          <p:cNvSpPr/>
          <p:nvPr/>
        </p:nvSpPr>
        <p:spPr>
          <a:xfrm rot="5400000">
            <a:off x="6335676" y="4594236"/>
            <a:ext cx="890786" cy="2251349"/>
          </a:xfrm>
          <a:prstGeom prst="righ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/>
          <p:cNvSpPr txBox="1"/>
          <p:nvPr/>
        </p:nvSpPr>
        <p:spPr>
          <a:xfrm>
            <a:off x="1172887" y="561189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Thread_1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2878034" y="53949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Thread_2</a:t>
            </a:r>
            <a:endParaRPr lang="ru-RU" dirty="0"/>
          </a:p>
        </p:txBody>
      </p:sp>
      <p:sp>
        <p:nvSpPr>
          <p:cNvPr id="48" name="TextBox 47"/>
          <p:cNvSpPr txBox="1"/>
          <p:nvPr/>
        </p:nvSpPr>
        <p:spPr>
          <a:xfrm>
            <a:off x="6052457" y="55352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Thread_N</a:t>
            </a:r>
            <a:endParaRPr lang="ru-RU" dirty="0"/>
          </a:p>
        </p:txBody>
      </p:sp>
      <p:sp>
        <p:nvSpPr>
          <p:cNvPr id="49" name="Правая круглая скобка 48"/>
          <p:cNvSpPr/>
          <p:nvPr/>
        </p:nvSpPr>
        <p:spPr>
          <a:xfrm rot="5400000">
            <a:off x="4689048" y="4753567"/>
            <a:ext cx="435460" cy="1497232"/>
          </a:xfrm>
          <a:prstGeom prst="righ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/>
          <p:cNvSpPr txBox="1"/>
          <p:nvPr/>
        </p:nvSpPr>
        <p:spPr>
          <a:xfrm>
            <a:off x="755575" y="980728"/>
            <a:ext cx="795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Лінійний пошук полягає у повному переборі всіх елементів до знаходження необхідного.</a:t>
            </a:r>
            <a:endParaRPr lang="en-US" dirty="0" smtClean="0"/>
          </a:p>
          <a:p>
            <a:endParaRPr lang="uk-UA" dirty="0" smtClean="0"/>
          </a:p>
          <a:p>
            <a:r>
              <a:rPr lang="uk-UA" dirty="0"/>
              <a:t>Складність алгоритму у найкращому випадку – </a:t>
            </a:r>
            <a:r>
              <a:rPr lang="en-US" dirty="0"/>
              <a:t>O(</a:t>
            </a:r>
            <a:r>
              <a:rPr lang="uk-UA" dirty="0"/>
              <a:t>1</a:t>
            </a:r>
            <a:r>
              <a:rPr lang="en-US" dirty="0"/>
              <a:t>)</a:t>
            </a:r>
            <a:r>
              <a:rPr lang="uk-UA" dirty="0"/>
              <a:t>, найгіршому - </a:t>
            </a:r>
            <a:r>
              <a:rPr lang="en-US" dirty="0"/>
              <a:t> </a:t>
            </a:r>
            <a:r>
              <a:rPr lang="en-US" dirty="0" smtClean="0"/>
              <a:t>O(n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59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561" y="381717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/>
              <a:t>Лінійний </a:t>
            </a:r>
            <a:r>
              <a:rPr lang="uk-UA" dirty="0" smtClean="0"/>
              <a:t>пошук</a:t>
            </a:r>
            <a:r>
              <a:rPr lang="en-US" dirty="0"/>
              <a:t> </a:t>
            </a:r>
            <a:r>
              <a:rPr lang="uk-UA" dirty="0" smtClean="0"/>
              <a:t>максимального значення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36220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152244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378790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605336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821360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037384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253408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469432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685456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901480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097839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313863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526507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3742531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958555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4174579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376141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592165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818711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5045257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5239764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5455788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5682334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5908880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6122962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6338986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565532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6792078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7008102" y="1850687"/>
            <a:ext cx="24594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7254046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7480592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7707138" y="1850687"/>
            <a:ext cx="21602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авая круглая скобка 34"/>
          <p:cNvSpPr/>
          <p:nvPr/>
        </p:nvSpPr>
        <p:spPr>
          <a:xfrm rot="5400000">
            <a:off x="1428149" y="1646790"/>
            <a:ext cx="765378" cy="1749235"/>
          </a:xfrm>
          <a:prstGeom prst="righ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авая круглая скобка 35"/>
          <p:cNvSpPr/>
          <p:nvPr/>
        </p:nvSpPr>
        <p:spPr>
          <a:xfrm rot="5400000">
            <a:off x="3092634" y="1704830"/>
            <a:ext cx="674765" cy="1489124"/>
          </a:xfrm>
          <a:prstGeom prst="righ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авая круглая скобка 36"/>
          <p:cNvSpPr/>
          <p:nvPr/>
        </p:nvSpPr>
        <p:spPr>
          <a:xfrm rot="5400000">
            <a:off x="6444129" y="1339711"/>
            <a:ext cx="706714" cy="2251349"/>
          </a:xfrm>
          <a:prstGeom prst="righ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1189304" y="235137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Thread_1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2843958" y="228071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Thread_2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6230974" y="23283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Thread_</a:t>
            </a:r>
            <a:r>
              <a:rPr lang="uk-UA" dirty="0" smtClean="0"/>
              <a:t>4</a:t>
            </a:r>
            <a:endParaRPr lang="ru-RU" dirty="0"/>
          </a:p>
        </p:txBody>
      </p:sp>
      <p:sp>
        <p:nvSpPr>
          <p:cNvPr id="41" name="Правая круглая скобка 40"/>
          <p:cNvSpPr/>
          <p:nvPr/>
        </p:nvSpPr>
        <p:spPr>
          <a:xfrm rot="5400000">
            <a:off x="4532127" y="1764416"/>
            <a:ext cx="782135" cy="1497232"/>
          </a:xfrm>
          <a:prstGeom prst="righ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4340665" y="235137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Thread_</a:t>
            </a:r>
            <a:r>
              <a:rPr lang="uk-UA" dirty="0" smtClean="0"/>
              <a:t>3</a:t>
            </a:r>
            <a:endParaRPr lang="ru-RU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3352233" y="3939805"/>
            <a:ext cx="2047815" cy="6480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Collector</a:t>
            </a:r>
            <a:r>
              <a:rPr lang="uk-UA" dirty="0" smtClean="0"/>
              <a:t> </a:t>
            </a:r>
            <a:r>
              <a:rPr lang="en-US" dirty="0" smtClean="0"/>
              <a:t>thread</a:t>
            </a:r>
            <a:endParaRPr lang="ru-RU" dirty="0"/>
          </a:p>
        </p:txBody>
      </p:sp>
      <p:cxnSp>
        <p:nvCxnSpPr>
          <p:cNvPr id="46" name="Прямая со стрелкой 45"/>
          <p:cNvCxnSpPr>
            <a:stCxn id="35" idx="2"/>
          </p:cNvCxnSpPr>
          <p:nvPr/>
        </p:nvCxnSpPr>
        <p:spPr>
          <a:xfrm>
            <a:off x="1810838" y="2904097"/>
            <a:ext cx="1823681" cy="9637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41" idx="2"/>
          </p:cNvCxnSpPr>
          <p:nvPr/>
        </p:nvCxnSpPr>
        <p:spPr>
          <a:xfrm flipH="1">
            <a:off x="4592165" y="2904100"/>
            <a:ext cx="331030" cy="963697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6" idx="2"/>
          </p:cNvCxnSpPr>
          <p:nvPr/>
        </p:nvCxnSpPr>
        <p:spPr>
          <a:xfrm>
            <a:off x="3430017" y="2786775"/>
            <a:ext cx="636550" cy="108102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37" idx="2"/>
          </p:cNvCxnSpPr>
          <p:nvPr/>
        </p:nvCxnSpPr>
        <p:spPr>
          <a:xfrm flipH="1">
            <a:off x="5045257" y="2818743"/>
            <a:ext cx="1752229" cy="1049054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048712" y="33859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3116410" y="301661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ru-RU" dirty="0"/>
          </a:p>
        </p:txBody>
      </p:sp>
      <p:sp>
        <p:nvSpPr>
          <p:cNvPr id="63" name="TextBox 62"/>
          <p:cNvSpPr txBox="1"/>
          <p:nvPr/>
        </p:nvSpPr>
        <p:spPr>
          <a:xfrm>
            <a:off x="5764140" y="33912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ru-RU" dirty="0"/>
          </a:p>
        </p:txBody>
      </p:sp>
      <p:sp>
        <p:nvSpPr>
          <p:cNvPr id="64" name="TextBox 63"/>
          <p:cNvSpPr txBox="1"/>
          <p:nvPr/>
        </p:nvSpPr>
        <p:spPr>
          <a:xfrm>
            <a:off x="4782473" y="301661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ru-RU" dirty="0"/>
          </a:p>
        </p:txBody>
      </p:sp>
      <p:sp>
        <p:nvSpPr>
          <p:cNvPr id="65" name="TextBox 64"/>
          <p:cNvSpPr txBox="1"/>
          <p:nvPr/>
        </p:nvSpPr>
        <p:spPr>
          <a:xfrm>
            <a:off x="578260" y="5157191"/>
            <a:ext cx="719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	Такий підхід </a:t>
            </a:r>
            <a:r>
              <a:rPr lang="uk-UA" dirty="0" err="1" smtClean="0"/>
              <a:t>розпаралелення</a:t>
            </a:r>
            <a:r>
              <a:rPr lang="uk-UA" dirty="0" smtClean="0"/>
              <a:t> ізолює дані з якими працює кожен потік від інших потоків. Тому не має спільних даних, а отже і потреби синхронізації на даних.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9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/>
              <a:t>Word </a:t>
            </a:r>
            <a:r>
              <a:rPr lang="en-US" dirty="0" smtClean="0"/>
              <a:t>Count </a:t>
            </a:r>
            <a:r>
              <a:rPr lang="uk-UA" dirty="0" smtClean="0"/>
              <a:t>приклад</a:t>
            </a:r>
            <a:endParaRPr lang="ru-RU" dirty="0"/>
          </a:p>
        </p:txBody>
      </p:sp>
      <p:pic>
        <p:nvPicPr>
          <p:cNvPr id="12290" name="Picture 2" descr="E:\Repositories\Dropbox\Моє\Університет\4 курс 2 семестр\Презентаха BI and BigData\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5301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MapReduce</a:t>
            </a:r>
            <a:endParaRPr lang="ru-RU" dirty="0"/>
          </a:p>
        </p:txBody>
      </p:sp>
      <p:pic>
        <p:nvPicPr>
          <p:cNvPr id="11267" name="Picture 3" descr="E:\Repositories\Dropbox\Моє\Університет\4 курс 2 семестр\Презентаха BI and BigData\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55892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5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MapReduce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768880" y="1772816"/>
            <a:ext cx="74168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dirty="0" smtClean="0"/>
              <a:t>Переваги:</a:t>
            </a:r>
          </a:p>
          <a:p>
            <a:pPr algn="just"/>
            <a:endParaRPr lang="uk-UA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Проста модель </a:t>
            </a:r>
            <a:r>
              <a:rPr lang="uk-UA" dirty="0" err="1" smtClean="0"/>
              <a:t>розпаралелення</a:t>
            </a:r>
            <a:r>
              <a:rPr lang="uk-UA" dirty="0" smtClean="0"/>
              <a:t>. Кожен екземпляр </a:t>
            </a:r>
            <a:r>
              <a:rPr lang="en-US" dirty="0" smtClean="0"/>
              <a:t>Map </a:t>
            </a:r>
            <a:r>
              <a:rPr lang="ru-RU" dirty="0" smtClean="0"/>
              <a:t>та </a:t>
            </a:r>
            <a:r>
              <a:rPr lang="en-US" dirty="0" smtClean="0"/>
              <a:t>Reduce </a:t>
            </a:r>
            <a:r>
              <a:rPr lang="uk-UA" dirty="0" smtClean="0"/>
              <a:t>класу можна запускати у окремому потоці.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Не має розшарених даних. Відпадає потреба синхронізації над даними.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Підходить для розподілених обчислень.</a:t>
            </a:r>
          </a:p>
        </p:txBody>
      </p:sp>
    </p:spTree>
    <p:extLst>
      <p:ext uri="{BB962C8B-B14F-4D97-AF65-F5344CB8AC3E}">
        <p14:creationId xmlns:p14="http://schemas.microsoft.com/office/powerpoint/2010/main" val="71856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55776" y="2852936"/>
            <a:ext cx="3960440" cy="72008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Бінарний </a:t>
            </a:r>
            <a:r>
              <a:rPr lang="uk-UA" dirty="0" smtClean="0"/>
              <a:t>пошук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527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/>
              <a:t>Бінарний пошук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124744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Здійснюється у посортованому масиві.</a:t>
            </a:r>
            <a:endParaRPr lang="en-US" dirty="0"/>
          </a:p>
          <a:p>
            <a:endParaRPr lang="uk-UA" dirty="0"/>
          </a:p>
          <a:p>
            <a:r>
              <a:rPr lang="uk-UA" dirty="0"/>
              <a:t>Складність </a:t>
            </a:r>
            <a:r>
              <a:rPr lang="uk-UA" dirty="0" smtClean="0"/>
              <a:t>алгоритму у найкращому випадку – </a:t>
            </a:r>
            <a:r>
              <a:rPr lang="en-US" dirty="0" smtClean="0"/>
              <a:t>O(</a:t>
            </a:r>
            <a:r>
              <a:rPr lang="uk-UA" dirty="0" smtClean="0"/>
              <a:t>1</a:t>
            </a:r>
            <a:r>
              <a:rPr lang="en-US" dirty="0" smtClean="0"/>
              <a:t>)</a:t>
            </a:r>
            <a:r>
              <a:rPr lang="uk-UA" dirty="0" smtClean="0"/>
              <a:t>, найгіршому - </a:t>
            </a:r>
            <a:r>
              <a:rPr lang="en-US" dirty="0" smtClean="0"/>
              <a:t> O(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dirty="0" smtClean="0"/>
              <a:t>).</a:t>
            </a:r>
          </a:p>
        </p:txBody>
      </p:sp>
      <p:pic>
        <p:nvPicPr>
          <p:cNvPr id="2051" name="Picture 3" descr="E:\Repositories\Google Drive\info\Presentations\Algs\binary_searc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5"/>
            <a:ext cx="8496944" cy="441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Прямоугольник 42"/>
          <p:cNvSpPr/>
          <p:nvPr/>
        </p:nvSpPr>
        <p:spPr>
          <a:xfrm>
            <a:off x="190196" y="2348880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Step_1</a:t>
            </a:r>
            <a:endParaRPr lang="ru-RU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3970166" y="3870340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Step_2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3963758" y="494116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Step_3</a:t>
            </a:r>
            <a:endParaRPr lang="ru-RU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614705" y="5125162"/>
            <a:ext cx="26757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O(log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dirty="0" smtClean="0"/>
              <a:t>) = O(log</a:t>
            </a:r>
            <a:r>
              <a:rPr lang="en-US" baseline="-25000" dirty="0" smtClean="0"/>
              <a:t>2</a:t>
            </a:r>
            <a:r>
              <a:rPr lang="en-US" dirty="0" smtClean="0"/>
              <a:t>16) = 4</a:t>
            </a:r>
          </a:p>
          <a:p>
            <a:endParaRPr lang="en-US" dirty="0" smtClean="0"/>
          </a:p>
          <a:p>
            <a:r>
              <a:rPr lang="en-US" dirty="0" smtClean="0"/>
              <a:t>O(log</a:t>
            </a:r>
            <a:r>
              <a:rPr lang="en-US" baseline="-25000" dirty="0" smtClean="0"/>
              <a:t>2</a:t>
            </a:r>
            <a:r>
              <a:rPr lang="en-US" dirty="0" smtClean="0"/>
              <a:t>65536) </a:t>
            </a:r>
            <a:r>
              <a:rPr lang="en-US" dirty="0"/>
              <a:t>= </a:t>
            </a:r>
            <a:r>
              <a:rPr lang="en-US" dirty="0" smtClean="0"/>
              <a:t>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54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 - нотація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О, о – математичні позначення для порівняння асимптотичної поведінки функції</a:t>
            </a:r>
          </a:p>
          <a:p>
            <a:r>
              <a:rPr lang="uk-UA" dirty="0" smtClean="0"/>
              <a:t>Фраза «</a:t>
            </a:r>
            <a:r>
              <a:rPr lang="uk-UA" i="1" dirty="0" smtClean="0"/>
              <a:t>складність алгор</a:t>
            </a:r>
            <a:r>
              <a:rPr lang="uk-UA" i="1" dirty="0"/>
              <a:t>и</a:t>
            </a:r>
            <a:r>
              <a:rPr lang="uk-UA" i="1" dirty="0" smtClean="0"/>
              <a:t>тму О(</a:t>
            </a:r>
            <a:r>
              <a:rPr lang="en-US" i="1" dirty="0"/>
              <a:t>f</a:t>
            </a:r>
            <a:r>
              <a:rPr lang="ru-RU" i="1" dirty="0" smtClean="0"/>
              <a:t>(</a:t>
            </a:r>
            <a:r>
              <a:rPr lang="en-US" i="1" dirty="0" smtClean="0"/>
              <a:t>n</a:t>
            </a:r>
            <a:r>
              <a:rPr lang="ru-RU" i="1" dirty="0" smtClean="0"/>
              <a:t>)</a:t>
            </a:r>
            <a:r>
              <a:rPr lang="uk-UA" i="1" dirty="0" smtClean="0"/>
              <a:t>)» </a:t>
            </a:r>
            <a:r>
              <a:rPr lang="uk-UA" dirty="0" smtClean="0"/>
              <a:t>означає, що</a:t>
            </a:r>
            <a:r>
              <a:rPr lang="en-US" dirty="0" smtClean="0"/>
              <a:t>:</a:t>
            </a:r>
          </a:p>
          <a:p>
            <a:pPr lvl="1"/>
            <a:r>
              <a:rPr lang="uk-UA" dirty="0" smtClean="0"/>
              <a:t> при збільшені </a:t>
            </a:r>
            <a:r>
              <a:rPr lang="en-US" dirty="0" smtClean="0"/>
              <a:t>n, </a:t>
            </a:r>
            <a:r>
              <a:rPr lang="uk-UA" dirty="0" smtClean="0"/>
              <a:t>складність зростає не швидше, ніж </a:t>
            </a:r>
            <a:r>
              <a:rPr lang="en-US" i="1" dirty="0" err="1" smtClean="0"/>
              <a:t>const</a:t>
            </a:r>
            <a:r>
              <a:rPr lang="en-US" i="1" dirty="0" smtClean="0"/>
              <a:t>*f(n)</a:t>
            </a:r>
          </a:p>
          <a:p>
            <a:pPr lvl="1"/>
            <a:r>
              <a:rPr lang="uk-UA" dirty="0" smtClean="0"/>
              <a:t>Функція росту складності алгоритму обмежена згори </a:t>
            </a:r>
            <a:r>
              <a:rPr lang="en-US" dirty="0" smtClean="0"/>
              <a:t>f(n)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561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/>
              <a:t>Бінарний пошук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9592" y="1268760"/>
            <a:ext cx="73803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binary_search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key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imin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imax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{</a:t>
            </a:r>
            <a:endParaRPr lang="ru-RU" dirty="0"/>
          </a:p>
          <a:p>
            <a:pPr lvl="1"/>
            <a:r>
              <a:rPr lang="en-US" dirty="0"/>
              <a:t>  </a:t>
            </a:r>
            <a:r>
              <a:rPr lang="en-US" dirty="0">
                <a:solidFill>
                  <a:srgbClr val="C00000"/>
                </a:solidFill>
              </a:rPr>
              <a:t>if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imax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&lt;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imin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en-US" dirty="0"/>
              <a:t>   </a:t>
            </a:r>
            <a:r>
              <a:rPr lang="en-US" dirty="0" smtClean="0"/>
              <a:t>	 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KEY_NOT_FOUND;</a:t>
            </a:r>
            <a:endParaRPr lang="ru-RU" dirty="0"/>
          </a:p>
          <a:p>
            <a:pPr lvl="1"/>
            <a:r>
              <a:rPr lang="en-US" dirty="0"/>
              <a:t>  </a:t>
            </a:r>
            <a:r>
              <a:rPr lang="en-US" dirty="0">
                <a:solidFill>
                  <a:srgbClr val="C00000"/>
                </a:solidFill>
              </a:rPr>
              <a:t>else</a:t>
            </a:r>
            <a:endParaRPr lang="ru-RU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    {</a:t>
            </a:r>
            <a:endParaRPr lang="ru-RU" dirty="0"/>
          </a:p>
          <a:p>
            <a:pPr lvl="2"/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imid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= midpoint(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imin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imax</a:t>
            </a:r>
            <a:r>
              <a:rPr lang="en-US" dirty="0"/>
              <a:t>);</a:t>
            </a:r>
            <a:endParaRPr lang="ru-RU" dirty="0"/>
          </a:p>
          <a:p>
            <a:pPr lvl="2"/>
            <a:r>
              <a:rPr lang="en-US" dirty="0"/>
              <a:t>      </a:t>
            </a:r>
            <a:endParaRPr lang="ru-RU" dirty="0"/>
          </a:p>
          <a:p>
            <a:pPr lvl="2"/>
            <a:r>
              <a:rPr lang="en-US" dirty="0"/>
              <a:t>      </a:t>
            </a:r>
            <a:r>
              <a:rPr lang="en-US" dirty="0">
                <a:solidFill>
                  <a:srgbClr val="C00000"/>
                </a:solidFill>
              </a:rPr>
              <a:t>if</a:t>
            </a:r>
            <a:r>
              <a:rPr lang="en-US" dirty="0"/>
              <a:t>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dirty="0"/>
              <a:t>[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imid</a:t>
            </a:r>
            <a:r>
              <a:rPr lang="en-US" dirty="0"/>
              <a:t>] &gt;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key</a:t>
            </a:r>
            <a:r>
              <a:rPr lang="en-US" dirty="0"/>
              <a:t>)</a:t>
            </a:r>
            <a:endParaRPr lang="ru-RU" dirty="0"/>
          </a:p>
          <a:p>
            <a:pPr lvl="2"/>
            <a:r>
              <a:rPr lang="en-US" dirty="0"/>
              <a:t>        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/>
              <a:t>binary_search</a:t>
            </a:r>
            <a:r>
              <a:rPr lang="en-US" dirty="0"/>
              <a:t>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key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imin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imid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- 1);</a:t>
            </a:r>
            <a:endParaRPr lang="ru-RU" dirty="0"/>
          </a:p>
          <a:p>
            <a:pPr lvl="2"/>
            <a:r>
              <a:rPr lang="en-US" dirty="0"/>
              <a:t>      </a:t>
            </a:r>
            <a:r>
              <a:rPr lang="en-US" dirty="0">
                <a:solidFill>
                  <a:srgbClr val="C00000"/>
                </a:solidFill>
              </a:rPr>
              <a:t>else if</a:t>
            </a:r>
            <a:r>
              <a:rPr lang="en-US" dirty="0"/>
              <a:t>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dirty="0"/>
              <a:t>[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imid</a:t>
            </a:r>
            <a:r>
              <a:rPr lang="en-US" dirty="0"/>
              <a:t>] &lt;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key</a:t>
            </a:r>
            <a:r>
              <a:rPr lang="en-US" dirty="0"/>
              <a:t>)</a:t>
            </a:r>
            <a:endParaRPr lang="ru-RU" dirty="0"/>
          </a:p>
          <a:p>
            <a:pPr lvl="2"/>
            <a:r>
              <a:rPr lang="en-US" dirty="0"/>
              <a:t>        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/>
              <a:t>binary_search</a:t>
            </a:r>
            <a:r>
              <a:rPr lang="en-US" dirty="0"/>
              <a:t>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key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imid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+ 1,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imax</a:t>
            </a:r>
            <a:r>
              <a:rPr lang="en-US" dirty="0"/>
              <a:t>);</a:t>
            </a:r>
            <a:endParaRPr lang="ru-RU" dirty="0"/>
          </a:p>
          <a:p>
            <a:pPr lvl="2"/>
            <a:r>
              <a:rPr lang="en-US" dirty="0"/>
              <a:t>      </a:t>
            </a:r>
            <a:r>
              <a:rPr lang="en-US" dirty="0">
                <a:solidFill>
                  <a:srgbClr val="C00000"/>
                </a:solidFill>
              </a:rPr>
              <a:t>else</a:t>
            </a:r>
            <a:endParaRPr lang="ru-RU" dirty="0">
              <a:solidFill>
                <a:srgbClr val="C00000"/>
              </a:solidFill>
            </a:endParaRPr>
          </a:p>
          <a:p>
            <a:pPr lvl="2"/>
            <a:r>
              <a:rPr lang="en-US" dirty="0"/>
              <a:t>        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/>
              <a:t>imid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en-US" dirty="0"/>
              <a:t>    </a:t>
            </a:r>
            <a:r>
              <a:rPr lang="ru-RU" dirty="0"/>
              <a:t>}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150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1916832"/>
            <a:ext cx="7272808" cy="1584176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Пошук </a:t>
            </a:r>
            <a:r>
              <a:rPr lang="uk-UA" dirty="0" smtClean="0"/>
              <a:t>у бінарних деревах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88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/>
              <a:t>Пошук у бінарних деревах</a:t>
            </a:r>
            <a:endParaRPr lang="ru-RU" dirty="0"/>
          </a:p>
        </p:txBody>
      </p:sp>
      <p:pic>
        <p:nvPicPr>
          <p:cNvPr id="1026" name="Picture 2" descr="E:\Repositories\Google Drive\info\Presentations\Algs\Binary_search_tre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45024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92034" y="1268760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Дерево – це структура даних, що є однонапрямленим графом, який починається з кореневого вузла та немає циклів.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У бінарних (двійкових) дерев кожен вузол має не більше двох дочірніх.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Бінарні дерева пошуку мають задовольняти умову впорядкованості.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994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Умова впорядкованості</a:t>
            </a:r>
            <a:endParaRPr lang="ru-RU" dirty="0"/>
          </a:p>
        </p:txBody>
      </p:sp>
      <p:pic>
        <p:nvPicPr>
          <p:cNvPr id="1026" name="Picture 2" descr="E:\Repositories\Google Drive\info\Presentations\Algs\Binary_search_tre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3096344" cy="258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67544" y="1268760"/>
            <a:ext cx="82089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dirty="0" smtClean="0"/>
              <a:t>Умовою впорядкованості є те, що: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лівий нащадок вузла містить менше значення, ніж батьківський вузол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п</a:t>
            </a:r>
            <a:r>
              <a:rPr lang="uk-UA" dirty="0" smtClean="0"/>
              <a:t>равий нащадок </a:t>
            </a:r>
            <a:r>
              <a:rPr lang="uk-UA" dirty="0"/>
              <a:t>вузла містить </a:t>
            </a:r>
            <a:r>
              <a:rPr lang="uk-UA" dirty="0" smtClean="0"/>
              <a:t>більше значення</a:t>
            </a:r>
            <a:r>
              <a:rPr lang="uk-UA" dirty="0"/>
              <a:t>, ніж батьківський </a:t>
            </a:r>
            <a:r>
              <a:rPr lang="uk-UA" dirty="0" smtClean="0"/>
              <a:t>вузол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uk-UA" dirty="0" smtClean="0"/>
              <a:t>Умова впорядкованості забезпечує: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Всі вузли у гілці лівого нащадка </a:t>
            </a:r>
            <a:r>
              <a:rPr lang="uk-UA" dirty="0"/>
              <a:t>містить </a:t>
            </a:r>
            <a:r>
              <a:rPr lang="uk-UA" dirty="0" smtClean="0"/>
              <a:t>менші </a:t>
            </a:r>
            <a:r>
              <a:rPr lang="uk-UA" dirty="0"/>
              <a:t>значення, ніж батьківський </a:t>
            </a:r>
            <a:r>
              <a:rPr lang="uk-UA" dirty="0" smtClean="0"/>
              <a:t>вузол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Всі вузли у </a:t>
            </a:r>
            <a:r>
              <a:rPr lang="uk-UA" dirty="0" smtClean="0"/>
              <a:t>гілці </a:t>
            </a:r>
            <a:r>
              <a:rPr lang="uk-UA" dirty="0"/>
              <a:t>правого </a:t>
            </a:r>
            <a:r>
              <a:rPr lang="uk-UA" dirty="0" smtClean="0"/>
              <a:t>нащадка </a:t>
            </a:r>
            <a:r>
              <a:rPr lang="uk-UA" dirty="0"/>
              <a:t>містить </a:t>
            </a:r>
            <a:r>
              <a:rPr lang="uk-UA" dirty="0" smtClean="0"/>
              <a:t>більші значення</a:t>
            </a:r>
            <a:r>
              <a:rPr lang="uk-UA" dirty="0"/>
              <a:t>, ніж батьківський </a:t>
            </a:r>
            <a:r>
              <a:rPr lang="uk-UA" dirty="0" smtClean="0"/>
              <a:t>вузол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27784" y="4204695"/>
            <a:ext cx="1008112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 8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92872" y="4204695"/>
            <a:ext cx="1008112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&gt;</a:t>
            </a:r>
            <a:r>
              <a:rPr lang="en-US" dirty="0" smtClean="0"/>
              <a:t> 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93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Пошук елементу</a:t>
            </a:r>
            <a:endParaRPr lang="ru-RU" dirty="0"/>
          </a:p>
        </p:txBody>
      </p:sp>
      <p:pic>
        <p:nvPicPr>
          <p:cNvPr id="1026" name="Picture 2" descr="E:\Repositories\Google Drive\info\Presentations\Algs\Binary_search_tre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28931"/>
            <a:ext cx="4464496" cy="372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811364" y="2467678"/>
            <a:ext cx="828092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6 </a:t>
            </a:r>
            <a:r>
              <a:rPr lang="en-US" dirty="0" smtClean="0"/>
              <a:t>&lt; 8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27784" y="3296298"/>
            <a:ext cx="864096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r>
              <a:rPr lang="uk-UA" dirty="0" smtClean="0"/>
              <a:t> </a:t>
            </a:r>
            <a:r>
              <a:rPr lang="en-US" dirty="0" smtClean="0"/>
              <a:t>&lt; 6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491880" y="4437112"/>
            <a:ext cx="792088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r>
              <a:rPr lang="uk-UA" dirty="0" smtClean="0"/>
              <a:t> </a:t>
            </a:r>
            <a:r>
              <a:rPr lang="en-US" dirty="0" smtClean="0"/>
              <a:t>= 6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2716" y="935668"/>
            <a:ext cx="5814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Складність </a:t>
            </a:r>
            <a:r>
              <a:rPr lang="uk-UA" dirty="0" smtClean="0"/>
              <a:t>алгоритму: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У </a:t>
            </a:r>
            <a:r>
              <a:rPr lang="uk-UA" dirty="0"/>
              <a:t>найкращому випадку – </a:t>
            </a:r>
            <a:r>
              <a:rPr lang="en-US" dirty="0"/>
              <a:t>O(</a:t>
            </a:r>
            <a:r>
              <a:rPr lang="uk-UA" dirty="0"/>
              <a:t>1</a:t>
            </a:r>
            <a:r>
              <a:rPr lang="en-US" dirty="0" smtClean="0"/>
              <a:t>)</a:t>
            </a:r>
            <a:r>
              <a:rPr lang="uk-UA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У середньому -</a:t>
            </a:r>
            <a:r>
              <a:rPr lang="en-US" dirty="0" smtClean="0"/>
              <a:t> </a:t>
            </a:r>
            <a:r>
              <a:rPr lang="en-US" dirty="0"/>
              <a:t>O(log</a:t>
            </a:r>
            <a:r>
              <a:rPr lang="en-US" baseline="-25000" dirty="0"/>
              <a:t>2</a:t>
            </a:r>
            <a:r>
              <a:rPr lang="en-US" dirty="0"/>
              <a:t>n).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У найгіршому випадку – </a:t>
            </a:r>
            <a:r>
              <a:rPr lang="en-US" dirty="0" smtClean="0"/>
              <a:t>O(n)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Бінарні дерева пошуку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3568" y="1065781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 smtClean="0"/>
              <a:t>Додавання елементу </a:t>
            </a:r>
            <a:r>
              <a:rPr lang="uk-UA" dirty="0" smtClean="0"/>
              <a:t>відбувається з дотриманням умови впорядкованості, аналогічно до пошуку.</a:t>
            </a:r>
          </a:p>
          <a:p>
            <a:pPr algn="just"/>
            <a:endParaRPr lang="uk-UA" dirty="0"/>
          </a:p>
          <a:p>
            <a:pPr algn="just"/>
            <a:r>
              <a:rPr lang="uk-UA" b="1" dirty="0" smtClean="0"/>
              <a:t>Видалення елементу</a:t>
            </a:r>
            <a:r>
              <a:rPr lang="uk-UA" dirty="0" smtClean="0"/>
              <a:t> потребує додаткової перебудови зв'язків дерева.</a:t>
            </a:r>
            <a:endParaRPr lang="uk-UA" dirty="0"/>
          </a:p>
        </p:txBody>
      </p:sp>
      <p:sp>
        <p:nvSpPr>
          <p:cNvPr id="35" name="Стрелка вправо 34"/>
          <p:cNvSpPr/>
          <p:nvPr/>
        </p:nvSpPr>
        <p:spPr>
          <a:xfrm>
            <a:off x="3923928" y="2999952"/>
            <a:ext cx="1152128" cy="7200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право 38"/>
          <p:cNvSpPr/>
          <p:nvPr/>
        </p:nvSpPr>
        <p:spPr>
          <a:xfrm>
            <a:off x="3923928" y="5082184"/>
            <a:ext cx="1152128" cy="7200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E:\Repositories\Google Drive\info\Presentations\Algs\Binary_search_tree.svg - копия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489896"/>
            <a:ext cx="2088232" cy="174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Repositories\Google Drive\info\Presentations\Algs\Binary_search_tree.svg - копия - копия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14549"/>
            <a:ext cx="2088001" cy="174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Repositories\Google Drive\info\Presentations\Algs\Binary_search_tree.svg - копия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41" y="4514839"/>
            <a:ext cx="2088232" cy="174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Repositories\Google Drive\info\Presentations\Algs\Binary_search_tree.svg - копия (3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15" y="2489895"/>
            <a:ext cx="2088233" cy="174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6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Видалення елементу</a:t>
            </a:r>
            <a:endParaRPr lang="ru-RU" dirty="0"/>
          </a:p>
        </p:txBody>
      </p:sp>
      <p:pic>
        <p:nvPicPr>
          <p:cNvPr id="3074" name="Picture 2" descr="E:\Repositories\Google Drive\info\Presentations\Algs\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76820"/>
            <a:ext cx="6408712" cy="42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16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49704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Бінарний пошук у масивах та деревах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326244" y="3386419"/>
            <a:ext cx="5348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6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61053" y="3386419"/>
            <a:ext cx="5348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7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4395862" y="3386419"/>
            <a:ext cx="5348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8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4917677" y="3386419"/>
            <a:ext cx="5348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10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5452486" y="3386419"/>
            <a:ext cx="5348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13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987295" y="3386419"/>
            <a:ext cx="5348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14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721817" y="3386419"/>
            <a:ext cx="5348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2256626" y="3386419"/>
            <a:ext cx="5348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3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791435" y="3386419"/>
            <a:ext cx="5348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4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1748022" y="2338585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1</a:t>
            </a:r>
            <a:endParaRPr lang="ru-RU" sz="1200" dirty="0"/>
          </a:p>
        </p:txBody>
      </p:sp>
      <p:sp>
        <p:nvSpPr>
          <p:cNvPr id="27" name="Овал 26"/>
          <p:cNvSpPr/>
          <p:nvPr/>
        </p:nvSpPr>
        <p:spPr>
          <a:xfrm>
            <a:off x="2309037" y="1702651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3</a:t>
            </a:r>
            <a:endParaRPr lang="ru-RU" sz="1200" dirty="0"/>
          </a:p>
        </p:txBody>
      </p:sp>
      <p:sp>
        <p:nvSpPr>
          <p:cNvPr id="28" name="Овал 27"/>
          <p:cNvSpPr/>
          <p:nvPr/>
        </p:nvSpPr>
        <p:spPr>
          <a:xfrm>
            <a:off x="2830743" y="2849247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4</a:t>
            </a:r>
            <a:endParaRPr lang="ru-RU" dirty="0"/>
          </a:p>
        </p:txBody>
      </p:sp>
      <p:sp>
        <p:nvSpPr>
          <p:cNvPr id="29" name="Овал 28"/>
          <p:cNvSpPr/>
          <p:nvPr/>
        </p:nvSpPr>
        <p:spPr>
          <a:xfrm>
            <a:off x="3352449" y="2338585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6</a:t>
            </a:r>
            <a:endParaRPr lang="ru-RU" sz="1200" dirty="0"/>
          </a:p>
        </p:txBody>
      </p:sp>
      <p:sp>
        <p:nvSpPr>
          <p:cNvPr id="30" name="Овал 29"/>
          <p:cNvSpPr/>
          <p:nvPr/>
        </p:nvSpPr>
        <p:spPr>
          <a:xfrm>
            <a:off x="3874155" y="2849247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7</a:t>
            </a:r>
            <a:endParaRPr lang="ru-RU" sz="1200" dirty="0"/>
          </a:p>
        </p:txBody>
      </p:sp>
      <p:sp>
        <p:nvSpPr>
          <p:cNvPr id="31" name="Овал 30"/>
          <p:cNvSpPr/>
          <p:nvPr/>
        </p:nvSpPr>
        <p:spPr>
          <a:xfrm>
            <a:off x="4395862" y="1047105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8</a:t>
            </a:r>
            <a:endParaRPr lang="ru-RU" sz="1200" dirty="0"/>
          </a:p>
        </p:txBody>
      </p:sp>
      <p:sp>
        <p:nvSpPr>
          <p:cNvPr id="32" name="Овал 31"/>
          <p:cNvSpPr/>
          <p:nvPr/>
        </p:nvSpPr>
        <p:spPr>
          <a:xfrm>
            <a:off x="4970088" y="1702651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100" dirty="0" smtClean="0"/>
              <a:t>10</a:t>
            </a:r>
            <a:endParaRPr lang="ru-RU" sz="1100" dirty="0"/>
          </a:p>
        </p:txBody>
      </p:sp>
      <p:sp>
        <p:nvSpPr>
          <p:cNvPr id="33" name="Овал 32"/>
          <p:cNvSpPr/>
          <p:nvPr/>
        </p:nvSpPr>
        <p:spPr>
          <a:xfrm>
            <a:off x="5465588" y="2848858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100" dirty="0" smtClean="0"/>
              <a:t>13</a:t>
            </a:r>
            <a:endParaRPr lang="ru-RU" sz="1100" dirty="0"/>
          </a:p>
        </p:txBody>
      </p:sp>
      <p:sp>
        <p:nvSpPr>
          <p:cNvPr id="34" name="Овал 33"/>
          <p:cNvSpPr/>
          <p:nvPr/>
        </p:nvSpPr>
        <p:spPr>
          <a:xfrm>
            <a:off x="6013500" y="2338585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100" dirty="0" smtClean="0"/>
              <a:t>14</a:t>
            </a:r>
            <a:endParaRPr lang="ru-RU" sz="1100" dirty="0"/>
          </a:p>
        </p:txBody>
      </p:sp>
      <p:cxnSp>
        <p:nvCxnSpPr>
          <p:cNvPr id="35" name="Прямая со стрелкой 34"/>
          <p:cNvCxnSpPr>
            <a:stCxn id="31" idx="3"/>
            <a:endCxn id="27" idx="0"/>
          </p:cNvCxnSpPr>
          <p:nvPr/>
        </p:nvCxnSpPr>
        <p:spPr>
          <a:xfrm flipH="1">
            <a:off x="2550236" y="1415881"/>
            <a:ext cx="1916272" cy="286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31" idx="5"/>
            <a:endCxn id="32" idx="0"/>
          </p:cNvCxnSpPr>
          <p:nvPr/>
        </p:nvCxnSpPr>
        <p:spPr>
          <a:xfrm>
            <a:off x="4807614" y="1415881"/>
            <a:ext cx="403673" cy="286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27" idx="3"/>
            <a:endCxn id="4" idx="0"/>
          </p:cNvCxnSpPr>
          <p:nvPr/>
        </p:nvCxnSpPr>
        <p:spPr>
          <a:xfrm flipH="1">
            <a:off x="1989221" y="2071427"/>
            <a:ext cx="390462" cy="267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27" idx="5"/>
            <a:endCxn id="29" idx="1"/>
          </p:cNvCxnSpPr>
          <p:nvPr/>
        </p:nvCxnSpPr>
        <p:spPr>
          <a:xfrm>
            <a:off x="2720789" y="2071427"/>
            <a:ext cx="702306" cy="330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29" idx="3"/>
            <a:endCxn id="28" idx="0"/>
          </p:cNvCxnSpPr>
          <p:nvPr/>
        </p:nvCxnSpPr>
        <p:spPr>
          <a:xfrm flipH="1">
            <a:off x="3071942" y="2707361"/>
            <a:ext cx="351153" cy="141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9" idx="5"/>
            <a:endCxn id="30" idx="0"/>
          </p:cNvCxnSpPr>
          <p:nvPr/>
        </p:nvCxnSpPr>
        <p:spPr>
          <a:xfrm>
            <a:off x="3764201" y="2707361"/>
            <a:ext cx="351153" cy="141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2" idx="4"/>
            <a:endCxn id="34" idx="0"/>
          </p:cNvCxnSpPr>
          <p:nvPr/>
        </p:nvCxnSpPr>
        <p:spPr>
          <a:xfrm>
            <a:off x="5211287" y="2134699"/>
            <a:ext cx="1043412" cy="203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stCxn id="34" idx="4"/>
            <a:endCxn id="33" idx="0"/>
          </p:cNvCxnSpPr>
          <p:nvPr/>
        </p:nvCxnSpPr>
        <p:spPr>
          <a:xfrm flipH="1">
            <a:off x="5706787" y="2770633"/>
            <a:ext cx="547912" cy="78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Прямоугольник 55"/>
          <p:cNvSpPr/>
          <p:nvPr/>
        </p:nvSpPr>
        <p:spPr>
          <a:xfrm>
            <a:off x="323528" y="4005064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Принцип пошуку майже однаковий. Різниця у технічній реалізації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При достатньо великих масивах даних вставка та видалення елемента у дереві буде швидша. Для малих даних навпаки</a:t>
            </a:r>
            <a:endParaRPr lang="ru-RU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Деякі системи можуть мати обмеження на максимальний розмір масиву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Середня складність пошуку однакова, але дерева мають проблему незбалансованості</a:t>
            </a:r>
          </a:p>
        </p:txBody>
      </p:sp>
    </p:spTree>
    <p:extLst>
      <p:ext uri="{BB962C8B-B14F-4D97-AF65-F5344CB8AC3E}">
        <p14:creationId xmlns:p14="http://schemas.microsoft.com/office/powerpoint/2010/main" val="996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Збалансовані дерева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6" y="1028690"/>
            <a:ext cx="8607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Складність пошуку в найгіршому випадку для незбалансованого дерева - </a:t>
            </a:r>
            <a:r>
              <a:rPr lang="en-US" dirty="0" smtClean="0"/>
              <a:t>O(n)</a:t>
            </a:r>
            <a:endParaRPr lang="uk-UA" dirty="0" smtClean="0"/>
          </a:p>
          <a:p>
            <a:endParaRPr lang="en-US" dirty="0"/>
          </a:p>
        </p:txBody>
      </p:sp>
      <p:sp>
        <p:nvSpPr>
          <p:cNvPr id="4" name="Овал 3"/>
          <p:cNvSpPr/>
          <p:nvPr/>
        </p:nvSpPr>
        <p:spPr>
          <a:xfrm>
            <a:off x="1062006" y="1718583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1</a:t>
            </a:r>
            <a:endParaRPr lang="ru-RU" sz="1200" dirty="0"/>
          </a:p>
        </p:txBody>
      </p:sp>
      <p:sp>
        <p:nvSpPr>
          <p:cNvPr id="5" name="Овал 4"/>
          <p:cNvSpPr/>
          <p:nvPr/>
        </p:nvSpPr>
        <p:spPr>
          <a:xfrm>
            <a:off x="1287016" y="2410822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4</a:t>
            </a:r>
            <a:endParaRPr lang="ru-RU" sz="1200" dirty="0"/>
          </a:p>
        </p:txBody>
      </p:sp>
      <p:sp>
        <p:nvSpPr>
          <p:cNvPr id="6" name="Овал 5"/>
          <p:cNvSpPr/>
          <p:nvPr/>
        </p:nvSpPr>
        <p:spPr>
          <a:xfrm>
            <a:off x="1498666" y="3050602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7</a:t>
            </a:r>
            <a:endParaRPr lang="ru-RU" sz="1200" dirty="0"/>
          </a:p>
        </p:txBody>
      </p:sp>
      <p:sp>
        <p:nvSpPr>
          <p:cNvPr id="7" name="Овал 6"/>
          <p:cNvSpPr/>
          <p:nvPr/>
        </p:nvSpPr>
        <p:spPr>
          <a:xfrm>
            <a:off x="1739865" y="3707511"/>
            <a:ext cx="48239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dirty="0" smtClean="0"/>
              <a:t>11</a:t>
            </a:r>
            <a:endParaRPr lang="ru-RU" sz="1200" dirty="0"/>
          </a:p>
        </p:txBody>
      </p:sp>
      <p:cxnSp>
        <p:nvCxnSpPr>
          <p:cNvPr id="9" name="Прямая со стрелкой 8"/>
          <p:cNvCxnSpPr>
            <a:stCxn id="4" idx="5"/>
            <a:endCxn id="5" idx="0"/>
          </p:cNvCxnSpPr>
          <p:nvPr/>
        </p:nvCxnSpPr>
        <p:spPr>
          <a:xfrm>
            <a:off x="1473758" y="2087359"/>
            <a:ext cx="54457" cy="323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5"/>
            <a:endCxn id="6" idx="0"/>
          </p:cNvCxnSpPr>
          <p:nvPr/>
        </p:nvCxnSpPr>
        <p:spPr>
          <a:xfrm>
            <a:off x="1698768" y="2779598"/>
            <a:ext cx="41097" cy="271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6" idx="5"/>
            <a:endCxn id="7" idx="0"/>
          </p:cNvCxnSpPr>
          <p:nvPr/>
        </p:nvCxnSpPr>
        <p:spPr>
          <a:xfrm>
            <a:off x="1910418" y="3419378"/>
            <a:ext cx="70646" cy="288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2411760" y="2132856"/>
            <a:ext cx="6192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При додаванні переважно зростаючих чи спадаючих значень утворюється відносно лінійна послідовність.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539551" y="4701097"/>
            <a:ext cx="79797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dirty="0" smtClean="0"/>
              <a:t>Збалансовані дерева – це вид дерев, які підтримують свою максимальну та мінімальну висоту на певному рівні.</a:t>
            </a:r>
          </a:p>
          <a:p>
            <a:endParaRPr lang="uk-UA" dirty="0"/>
          </a:p>
          <a:p>
            <a:r>
              <a:rPr lang="uk-UA" dirty="0" smtClean="0"/>
              <a:t>Висота – це кількість ребер між коренем та листком дерева.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722649" y="2521456"/>
            <a:ext cx="360040" cy="210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nil</a:t>
            </a:r>
            <a:endParaRPr lang="ru-RU" sz="1050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1010977" y="3161236"/>
            <a:ext cx="360040" cy="210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nil</a:t>
            </a:r>
            <a:endParaRPr lang="ru-RU" sz="105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1184364" y="3818145"/>
            <a:ext cx="360040" cy="210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nil</a:t>
            </a:r>
            <a:endParaRPr lang="ru-RU" sz="105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1559845" y="4341058"/>
            <a:ext cx="360040" cy="210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nil</a:t>
            </a:r>
            <a:endParaRPr lang="ru-RU" sz="1050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2083665" y="4341058"/>
            <a:ext cx="360040" cy="210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nil</a:t>
            </a:r>
            <a:endParaRPr lang="ru-RU" sz="1050" dirty="0"/>
          </a:p>
        </p:txBody>
      </p:sp>
      <p:cxnSp>
        <p:nvCxnSpPr>
          <p:cNvPr id="36" name="Прямая со стрелкой 35"/>
          <p:cNvCxnSpPr>
            <a:stCxn id="6" idx="3"/>
            <a:endCxn id="33" idx="0"/>
          </p:cNvCxnSpPr>
          <p:nvPr/>
        </p:nvCxnSpPr>
        <p:spPr>
          <a:xfrm flipH="1">
            <a:off x="1364384" y="3419378"/>
            <a:ext cx="204928" cy="398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7" idx="4"/>
            <a:endCxn id="34" idx="0"/>
          </p:cNvCxnSpPr>
          <p:nvPr/>
        </p:nvCxnSpPr>
        <p:spPr>
          <a:xfrm flipH="1">
            <a:off x="1739865" y="4139559"/>
            <a:ext cx="241199" cy="201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7" idx="4"/>
            <a:endCxn id="35" idx="0"/>
          </p:cNvCxnSpPr>
          <p:nvPr/>
        </p:nvCxnSpPr>
        <p:spPr>
          <a:xfrm>
            <a:off x="1981064" y="4139559"/>
            <a:ext cx="282621" cy="201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" idx="3"/>
            <a:endCxn id="32" idx="0"/>
          </p:cNvCxnSpPr>
          <p:nvPr/>
        </p:nvCxnSpPr>
        <p:spPr>
          <a:xfrm flipH="1">
            <a:off x="1190997" y="2779598"/>
            <a:ext cx="166665" cy="381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stCxn id="4" idx="3"/>
            <a:endCxn id="31" idx="0"/>
          </p:cNvCxnSpPr>
          <p:nvPr/>
        </p:nvCxnSpPr>
        <p:spPr>
          <a:xfrm flipH="1">
            <a:off x="902669" y="2087359"/>
            <a:ext cx="229983" cy="4340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01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Збалансовані дерева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22929" y="2356212"/>
            <a:ext cx="31808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Види збалансованих дерев: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AVL</a:t>
            </a:r>
            <a:endParaRPr lang="uk-UA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uk-UA" dirty="0" smtClean="0"/>
              <a:t>Червоно-чорне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B-tree</a:t>
            </a:r>
          </a:p>
        </p:txBody>
      </p:sp>
    </p:spTree>
    <p:extLst>
      <p:ext uri="{BB962C8B-B14F-4D97-AF65-F5344CB8AC3E}">
        <p14:creationId xmlns:p14="http://schemas.microsoft.com/office/powerpoint/2010/main" val="19436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Складність алгоритму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В найкращому випадку</a:t>
            </a:r>
          </a:p>
          <a:p>
            <a:pPr lvl="1"/>
            <a:r>
              <a:rPr lang="uk-UA" dirty="0" smtClean="0"/>
              <a:t>Найшвидше можливе рішення задачі</a:t>
            </a:r>
          </a:p>
          <a:p>
            <a:r>
              <a:rPr lang="uk-UA" dirty="0" smtClean="0"/>
              <a:t>Середня</a:t>
            </a:r>
          </a:p>
          <a:p>
            <a:r>
              <a:rPr lang="uk-UA" dirty="0" smtClean="0"/>
              <a:t>В найгіршому випадку</a:t>
            </a:r>
          </a:p>
          <a:p>
            <a:pPr lvl="1"/>
            <a:r>
              <a:rPr lang="uk-UA" dirty="0" smtClean="0"/>
              <a:t>Складність алгоритму при наявності даних, що потребують найбільшу кількість операцій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4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AVL</a:t>
            </a:r>
            <a:r>
              <a:rPr lang="uk-UA" dirty="0" smtClean="0"/>
              <a:t> дерева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06778" y="1988840"/>
            <a:ext cx="28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Незбалансоване дерево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5014495" y="2012395"/>
            <a:ext cx="3079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Збалансоване </a:t>
            </a:r>
            <a:r>
              <a:rPr lang="en-US" dirty="0"/>
              <a:t>AVL </a:t>
            </a:r>
            <a:r>
              <a:rPr lang="uk-UA" dirty="0" smtClean="0"/>
              <a:t>дерево</a:t>
            </a:r>
            <a:endParaRPr lang="ru-RU" dirty="0"/>
          </a:p>
        </p:txBody>
      </p:sp>
      <p:pic>
        <p:nvPicPr>
          <p:cNvPr id="4098" name="Picture 2" descr="E:\Repositories\Google Drive\info\Presentations\Algs\600px-Unbalanced_binary_tre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4" y="2326952"/>
            <a:ext cx="2993872" cy="299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Repositories\Google Drive\info\Presentations\Algs\800px-AVLtreef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41" y="2662208"/>
            <a:ext cx="4485122" cy="19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3194409" y="3303934"/>
            <a:ext cx="101138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400" dirty="0" smtClean="0"/>
              <a:t>висота - 2</a:t>
            </a:r>
            <a:endParaRPr lang="ru-RU" sz="14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2998273" y="3718498"/>
            <a:ext cx="360040" cy="210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nil</a:t>
            </a:r>
            <a:endParaRPr lang="ru-RU" sz="1050" dirty="0"/>
          </a:p>
        </p:txBody>
      </p:sp>
      <p:cxnSp>
        <p:nvCxnSpPr>
          <p:cNvPr id="56" name="Прямая со стрелкой 55"/>
          <p:cNvCxnSpPr>
            <a:endCxn id="55" idx="0"/>
          </p:cNvCxnSpPr>
          <p:nvPr/>
        </p:nvCxnSpPr>
        <p:spPr>
          <a:xfrm>
            <a:off x="2998273" y="3382288"/>
            <a:ext cx="180020" cy="336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Прямоугольник 56"/>
          <p:cNvSpPr/>
          <p:nvPr/>
        </p:nvSpPr>
        <p:spPr>
          <a:xfrm>
            <a:off x="758946" y="5110480"/>
            <a:ext cx="101138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400" dirty="0" smtClean="0"/>
              <a:t>висота - 5</a:t>
            </a:r>
            <a:endParaRPr lang="ru-RU" sz="1400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562810" y="5525044"/>
            <a:ext cx="360040" cy="210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nil</a:t>
            </a:r>
            <a:endParaRPr lang="ru-RU" sz="1050" dirty="0"/>
          </a:p>
        </p:txBody>
      </p:sp>
      <p:cxnSp>
        <p:nvCxnSpPr>
          <p:cNvPr id="60" name="Прямая со стрелкой 59"/>
          <p:cNvCxnSpPr>
            <a:endCxn id="58" idx="0"/>
          </p:cNvCxnSpPr>
          <p:nvPr/>
        </p:nvCxnSpPr>
        <p:spPr>
          <a:xfrm>
            <a:off x="562810" y="5188834"/>
            <a:ext cx="180020" cy="336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Прямоугольник 60"/>
          <p:cNvSpPr/>
          <p:nvPr/>
        </p:nvSpPr>
        <p:spPr>
          <a:xfrm>
            <a:off x="5932348" y="4676847"/>
            <a:ext cx="101138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400" dirty="0" smtClean="0"/>
              <a:t>висота - 3</a:t>
            </a:r>
            <a:endParaRPr lang="ru-RU" sz="14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6241904" y="4425586"/>
            <a:ext cx="360040" cy="210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nil</a:t>
            </a:r>
            <a:endParaRPr lang="ru-RU" sz="1050" dirty="0"/>
          </a:p>
        </p:txBody>
      </p:sp>
      <p:cxnSp>
        <p:nvCxnSpPr>
          <p:cNvPr id="63" name="Прямая со стрелкой 62"/>
          <p:cNvCxnSpPr>
            <a:endCxn id="62" idx="0"/>
          </p:cNvCxnSpPr>
          <p:nvPr/>
        </p:nvCxnSpPr>
        <p:spPr>
          <a:xfrm>
            <a:off x="6241904" y="4089376"/>
            <a:ext cx="180020" cy="336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Прямоугольник 63"/>
          <p:cNvSpPr/>
          <p:nvPr/>
        </p:nvSpPr>
        <p:spPr>
          <a:xfrm>
            <a:off x="4365341" y="5254496"/>
            <a:ext cx="1011384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400" dirty="0" smtClean="0"/>
              <a:t>висота - 4</a:t>
            </a:r>
            <a:endParaRPr lang="ru-RU" sz="14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4654456" y="4964879"/>
            <a:ext cx="360040" cy="210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nil</a:t>
            </a:r>
            <a:endParaRPr lang="ru-RU" sz="1050" dirty="0"/>
          </a:p>
        </p:txBody>
      </p:sp>
      <p:cxnSp>
        <p:nvCxnSpPr>
          <p:cNvPr id="66" name="Прямая со стрелкой 65"/>
          <p:cNvCxnSpPr>
            <a:endCxn id="65" idx="0"/>
          </p:cNvCxnSpPr>
          <p:nvPr/>
        </p:nvCxnSpPr>
        <p:spPr>
          <a:xfrm>
            <a:off x="4654456" y="4628669"/>
            <a:ext cx="180020" cy="336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506778" y="5968002"/>
            <a:ext cx="7482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AVL </a:t>
            </a:r>
            <a:r>
              <a:rPr lang="uk-UA" dirty="0" smtClean="0"/>
              <a:t>дерево дає можливість досягати </a:t>
            </a:r>
            <a:r>
              <a:rPr lang="en-US" dirty="0" smtClean="0"/>
              <a:t>O(log</a:t>
            </a:r>
            <a:r>
              <a:rPr lang="en-US" baseline="-25000" dirty="0" smtClean="0"/>
              <a:t>2</a:t>
            </a:r>
            <a:r>
              <a:rPr lang="en-US" dirty="0" smtClean="0"/>
              <a:t>n) </a:t>
            </a:r>
            <a:r>
              <a:rPr lang="uk-UA" dirty="0" smtClean="0"/>
              <a:t>у найгіршому випадку.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06778" y="980728"/>
            <a:ext cx="7593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	</a:t>
            </a:r>
            <a:r>
              <a:rPr lang="en-US" dirty="0" smtClean="0"/>
              <a:t>AVL</a:t>
            </a:r>
            <a:r>
              <a:rPr lang="uk-UA" dirty="0" smtClean="0"/>
              <a:t> – це збалансоване бінарне дерево у якого найменша і найбільша гілки відрізняються не більше ніж на одиницю.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30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62" grpId="0" animBg="1"/>
      <p:bldP spid="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Червоно-чорні дерева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2202" y="908720"/>
            <a:ext cx="7632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/>
              <a:t>Червоно-чорне</a:t>
            </a:r>
            <a:r>
              <a:rPr lang="ru-RU" b="1" dirty="0"/>
              <a:t> дерево</a:t>
            </a:r>
            <a:r>
              <a:rPr lang="ru-RU" dirty="0"/>
              <a:t> </a:t>
            </a:r>
            <a:r>
              <a:rPr lang="ru-RU" dirty="0" smtClean="0"/>
              <a:t>(</a:t>
            </a:r>
            <a:r>
              <a:rPr lang="en-US" i="1" dirty="0" smtClean="0"/>
              <a:t>red-black tree</a:t>
            </a:r>
            <a:r>
              <a:rPr lang="uk-UA" i="1" dirty="0" smtClean="0"/>
              <a:t>, </a:t>
            </a:r>
            <a:r>
              <a:rPr lang="en-US" i="1" dirty="0" smtClean="0"/>
              <a:t>RB </a:t>
            </a:r>
            <a:r>
              <a:rPr lang="en-US" i="1" dirty="0"/>
              <a:t>tree</a:t>
            </a:r>
            <a:r>
              <a:rPr lang="en-US" dirty="0" smtClean="0"/>
              <a:t>)</a:t>
            </a:r>
            <a:r>
              <a:rPr lang="uk-UA" dirty="0" smtClean="0"/>
              <a:t> – це бінарне збалансоване дерево</a:t>
            </a:r>
            <a:r>
              <a:rPr lang="ru-RU" dirty="0" smtClean="0"/>
              <a:t>, </a:t>
            </a:r>
            <a:r>
              <a:rPr lang="ru-RU" dirty="0" err="1"/>
              <a:t>вершини</a:t>
            </a:r>
            <a:r>
              <a:rPr lang="ru-RU" dirty="0"/>
              <a:t> </a:t>
            </a:r>
            <a:r>
              <a:rPr lang="ru-RU" dirty="0" err="1"/>
              <a:t>якого</a:t>
            </a:r>
            <a:r>
              <a:rPr lang="ru-RU" dirty="0"/>
              <a:t> </a:t>
            </a:r>
            <a:r>
              <a:rPr lang="ru-RU" dirty="0" err="1"/>
              <a:t>мають</a:t>
            </a:r>
            <a:r>
              <a:rPr lang="ru-RU" dirty="0"/>
              <a:t> </a:t>
            </a:r>
            <a:r>
              <a:rPr lang="ru-RU" dirty="0" err="1" smtClean="0"/>
              <a:t>додаткову</a:t>
            </a:r>
            <a:r>
              <a:rPr lang="ru-RU" dirty="0" smtClean="0"/>
              <a:t> </a:t>
            </a:r>
            <a:r>
              <a:rPr lang="ru-RU" dirty="0" err="1" smtClean="0"/>
              <a:t>властивость</a:t>
            </a:r>
            <a:r>
              <a:rPr lang="ru-RU" dirty="0" smtClean="0"/>
              <a:t> </a:t>
            </a:r>
            <a:r>
              <a:rPr lang="uk-UA" dirty="0" smtClean="0"/>
              <a:t>- </a:t>
            </a:r>
            <a:r>
              <a:rPr lang="ru-RU" dirty="0" smtClean="0"/>
              <a:t>«</a:t>
            </a:r>
            <a:r>
              <a:rPr lang="ru-RU" dirty="0" err="1"/>
              <a:t>колір</a:t>
            </a:r>
            <a:r>
              <a:rPr lang="ru-RU" dirty="0"/>
              <a:t>» (</a:t>
            </a:r>
            <a:r>
              <a:rPr lang="ru-RU" dirty="0" err="1"/>
              <a:t>червоний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чорний</a:t>
            </a:r>
            <a:r>
              <a:rPr lang="ru-RU" dirty="0" smtClean="0"/>
              <a:t>).</a:t>
            </a:r>
          </a:p>
          <a:p>
            <a:pPr algn="just"/>
            <a:endParaRPr lang="uk-UA" dirty="0"/>
          </a:p>
          <a:p>
            <a:pPr algn="just"/>
            <a:r>
              <a:rPr lang="uk-UA" dirty="0" smtClean="0"/>
              <a:t>У червоно-чорних дерев, найменша гілка може бути меншою від найбільшої максимум у два рази.</a:t>
            </a:r>
          </a:p>
          <a:p>
            <a:pPr algn="just"/>
            <a:endParaRPr lang="uk-UA" dirty="0"/>
          </a:p>
          <a:p>
            <a:pPr algn="just"/>
            <a:r>
              <a:rPr lang="uk-UA" dirty="0" smtClean="0"/>
              <a:t>У порівнянні з </a:t>
            </a:r>
            <a:r>
              <a:rPr lang="en-US" dirty="0" smtClean="0"/>
              <a:t>AVL</a:t>
            </a:r>
            <a:r>
              <a:rPr lang="uk-UA" dirty="0" smtClean="0"/>
              <a:t>менші затрати на балансування дерева.</a:t>
            </a:r>
            <a:endParaRPr lang="ru-RU" dirty="0"/>
          </a:p>
        </p:txBody>
      </p:sp>
      <p:pic>
        <p:nvPicPr>
          <p:cNvPr id="5122" name="Picture 2" descr="E:\Repositories\Google Drive\info\Presentations\Algs\2000px-Red-black_tree_examp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29000"/>
            <a:ext cx="5760640" cy="277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B-tree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80048" y="2060848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B-tree</a:t>
            </a:r>
            <a:r>
              <a:rPr lang="uk-UA" dirty="0" smtClean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/>
              <a:t>П</a:t>
            </a:r>
            <a:r>
              <a:rPr lang="uk-UA" dirty="0" smtClean="0"/>
              <a:t>одібне до червоно-чорного дерева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Ефективно </a:t>
            </a:r>
            <a:r>
              <a:rPr lang="uk-UA" dirty="0"/>
              <a:t>зберігає інформацію на магнітних </a:t>
            </a:r>
            <a:r>
              <a:rPr lang="uk-UA" dirty="0" smtClean="0"/>
              <a:t>дисках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Не </a:t>
            </a:r>
            <a:r>
              <a:rPr lang="uk-UA" dirty="0"/>
              <a:t>є бінарним – може мати багато дочірніх </a:t>
            </a:r>
            <a:r>
              <a:rPr lang="uk-UA" dirty="0" smtClean="0"/>
              <a:t>вузлів, кількість яких залежить від типу використовуваного диску (розмір сектору </a:t>
            </a:r>
            <a:r>
              <a:rPr lang="en-US" dirty="0" smtClean="0"/>
              <a:t>/ </a:t>
            </a:r>
            <a:r>
              <a:rPr lang="uk-UA" dirty="0" smtClean="0"/>
              <a:t>розмір запису)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За рахунок більшої кількості дочірніх вузлів </a:t>
            </a:r>
            <a:r>
              <a:rPr lang="uk-UA" dirty="0"/>
              <a:t>пошук </a:t>
            </a:r>
            <a:r>
              <a:rPr lang="uk-UA" dirty="0" smtClean="0"/>
              <a:t>здійснюється швидше ніж у червоно-чорних деревах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Використовується для індексування у реляційних БД</a:t>
            </a:r>
          </a:p>
        </p:txBody>
      </p:sp>
    </p:spTree>
    <p:extLst>
      <p:ext uri="{BB962C8B-B14F-4D97-AF65-F5344CB8AC3E}">
        <p14:creationId xmlns:p14="http://schemas.microsoft.com/office/powerpoint/2010/main" val="15113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3528" y="2204864"/>
            <a:ext cx="8424936" cy="1368152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Хеш-функції </a:t>
            </a:r>
            <a:r>
              <a:rPr lang="uk-UA" dirty="0" smtClean="0"/>
              <a:t>та пошук у хеш-таблиці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50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err="1" smtClean="0"/>
              <a:t>Хеш-функція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68856" y="1556792"/>
            <a:ext cx="77048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ru-RU" dirty="0" err="1" smtClean="0"/>
              <a:t>Хеш-функція</a:t>
            </a:r>
            <a:r>
              <a:rPr lang="ru-RU" dirty="0" smtClean="0"/>
              <a:t> -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функція</a:t>
            </a:r>
            <a:r>
              <a:rPr lang="ru-RU" dirty="0" smtClean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перетворює</a:t>
            </a:r>
            <a:r>
              <a:rPr lang="ru-RU" dirty="0"/>
              <a:t> </a:t>
            </a:r>
            <a:r>
              <a:rPr lang="ru-RU" dirty="0" err="1"/>
              <a:t>вхідні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 </a:t>
            </a:r>
            <a:r>
              <a:rPr lang="ru-RU" dirty="0" smtClean="0"/>
              <a:t>будь-</a:t>
            </a:r>
            <a:r>
              <a:rPr lang="ru-RU" dirty="0" err="1" smtClean="0"/>
              <a:t>якого</a:t>
            </a:r>
            <a:r>
              <a:rPr lang="ru-RU" dirty="0" smtClean="0"/>
              <a:t> </a:t>
            </a:r>
            <a:r>
              <a:rPr lang="ru-RU" dirty="0" err="1" smtClean="0"/>
              <a:t>розміру</a:t>
            </a:r>
            <a:r>
              <a:rPr lang="ru-RU" dirty="0" smtClean="0"/>
              <a:t> </a:t>
            </a:r>
            <a:r>
              <a:rPr lang="ru-RU" dirty="0"/>
              <a:t>в </a:t>
            </a:r>
            <a:r>
              <a:rPr lang="ru-RU" dirty="0" err="1"/>
              <a:t>дані</a:t>
            </a:r>
            <a:r>
              <a:rPr lang="ru-RU" dirty="0"/>
              <a:t> </a:t>
            </a:r>
            <a:r>
              <a:rPr lang="ru-RU" dirty="0" err="1"/>
              <a:t>фіксованого</a:t>
            </a:r>
            <a:r>
              <a:rPr lang="ru-RU" dirty="0"/>
              <a:t> </a:t>
            </a:r>
            <a:r>
              <a:rPr lang="ru-RU" dirty="0" err="1" smtClean="0"/>
              <a:t>розміру</a:t>
            </a:r>
            <a:r>
              <a:rPr lang="ru-RU" dirty="0" smtClean="0"/>
              <a:t> (</a:t>
            </a:r>
            <a:r>
              <a:rPr lang="ru-RU" dirty="0" err="1" smtClean="0"/>
              <a:t>хеш</a:t>
            </a:r>
            <a:r>
              <a:rPr lang="ru-RU" dirty="0" smtClean="0"/>
              <a:t>).</a:t>
            </a:r>
          </a:p>
          <a:p>
            <a:pPr algn="just"/>
            <a:endParaRPr lang="uk-UA" dirty="0" smtClean="0"/>
          </a:p>
          <a:p>
            <a:pPr algn="just"/>
            <a:endParaRPr lang="uk-UA" dirty="0" smtClean="0"/>
          </a:p>
          <a:p>
            <a:pPr algn="just"/>
            <a:endParaRPr lang="uk-UA" dirty="0" smtClean="0"/>
          </a:p>
          <a:p>
            <a:pPr algn="just"/>
            <a:r>
              <a:rPr lang="uk-UA" dirty="0" smtClean="0"/>
              <a:t>Де застосовується:</a:t>
            </a:r>
          </a:p>
          <a:p>
            <a:pPr algn="just"/>
            <a:endParaRPr lang="uk-UA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Шифрування паролів</a:t>
            </a:r>
          </a:p>
          <a:p>
            <a:pPr lvl="1" algn="just"/>
            <a:endParaRPr lang="uk-UA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uk-UA" dirty="0" smtClean="0"/>
              <a:t>Швидкий пошук даних та виявлення дублікатів</a:t>
            </a:r>
          </a:p>
          <a:p>
            <a:pPr lvl="1"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7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Хеш-таблиця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763101" y="1926196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C00000"/>
                </a:solidFill>
              </a:rPr>
              <a:t>1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763101" y="2377666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2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763101" y="2829136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3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763101" y="3280606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C00000"/>
                </a:solidFill>
              </a:rPr>
              <a:t>4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763100" y="3732076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5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763099" y="1474726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0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6763099" y="4175613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6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763099" y="4627083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C00000"/>
                </a:solidFill>
              </a:rPr>
              <a:t>7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763099" y="5078553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8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763098" y="5530023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9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6595129" y="618258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10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3672386" y="1474726"/>
            <a:ext cx="1512168" cy="4506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3672386" y="5993515"/>
            <a:ext cx="1512168" cy="378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dirty="0" err="1" smtClean="0"/>
              <a:t>Хеш-функція</a:t>
            </a:r>
            <a:endParaRPr lang="ru-RU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88778" y="1967265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Василь Петрович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888778" y="3321675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Іван Васильович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906016" y="4668152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Степан Ігорович</a:t>
            </a:r>
            <a:endParaRPr lang="ru-RU" dirty="0"/>
          </a:p>
        </p:txBody>
      </p:sp>
      <p:cxnSp>
        <p:nvCxnSpPr>
          <p:cNvPr id="31" name="Прямая со стрелкой 30"/>
          <p:cNvCxnSpPr>
            <a:stCxn id="27" idx="3"/>
          </p:cNvCxnSpPr>
          <p:nvPr/>
        </p:nvCxnSpPr>
        <p:spPr>
          <a:xfrm>
            <a:off x="2939660" y="2151931"/>
            <a:ext cx="7327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2859830" y="3508686"/>
            <a:ext cx="8125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29" idx="3"/>
          </p:cNvCxnSpPr>
          <p:nvPr/>
        </p:nvCxnSpPr>
        <p:spPr>
          <a:xfrm>
            <a:off x="2835134" y="4852818"/>
            <a:ext cx="8372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3672386" y="2151931"/>
            <a:ext cx="1512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3672386" y="3506341"/>
            <a:ext cx="1512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3672386" y="4852818"/>
            <a:ext cx="1512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endCxn id="9" idx="1"/>
          </p:cNvCxnSpPr>
          <p:nvPr/>
        </p:nvCxnSpPr>
        <p:spPr>
          <a:xfrm>
            <a:off x="5184554" y="2151931"/>
            <a:ext cx="15785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endCxn id="14" idx="1"/>
          </p:cNvCxnSpPr>
          <p:nvPr/>
        </p:nvCxnSpPr>
        <p:spPr>
          <a:xfrm>
            <a:off x="5184554" y="3506341"/>
            <a:ext cx="15785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endCxn id="21" idx="1"/>
          </p:cNvCxnSpPr>
          <p:nvPr/>
        </p:nvCxnSpPr>
        <p:spPr>
          <a:xfrm>
            <a:off x="5184554" y="4852818"/>
            <a:ext cx="15785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4079656" y="1700461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948</a:t>
            </a:r>
            <a:r>
              <a:rPr lang="uk-UA" dirty="0" smtClean="0">
                <a:solidFill>
                  <a:srgbClr val="C00000"/>
                </a:solidFill>
              </a:rPr>
              <a:t>1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4079656" y="305820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332</a:t>
            </a:r>
            <a:r>
              <a:rPr lang="uk-UA" dirty="0" smtClean="0">
                <a:solidFill>
                  <a:srgbClr val="C00000"/>
                </a:solidFill>
              </a:rPr>
              <a:t>4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4086939" y="440134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134</a:t>
            </a:r>
            <a:r>
              <a:rPr lang="uk-UA" dirty="0" smtClean="0">
                <a:solidFill>
                  <a:srgbClr val="C00000"/>
                </a:solidFill>
              </a:rPr>
              <a:t>7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881823" y="980728"/>
            <a:ext cx="5860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Складність алгоритму у </a:t>
            </a:r>
            <a:r>
              <a:rPr lang="uk-UA" dirty="0"/>
              <a:t>найкращому випадку – </a:t>
            </a:r>
            <a:r>
              <a:rPr lang="en-US" dirty="0"/>
              <a:t>O(</a:t>
            </a:r>
            <a:r>
              <a:rPr lang="uk-UA" dirty="0"/>
              <a:t>1</a:t>
            </a:r>
            <a:r>
              <a:rPr lang="en-US" dirty="0"/>
              <a:t>)</a:t>
            </a:r>
            <a:r>
              <a:rPr lang="uk-U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7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Колізії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798619" y="1724141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798619" y="2175611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2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798619" y="2627081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C00000"/>
                </a:solidFill>
              </a:rPr>
              <a:t>3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798619" y="3078551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4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798618" y="3530021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…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798617" y="1272671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0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798615" y="3981491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9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6630646" y="463405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10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3707904" y="1412776"/>
            <a:ext cx="1512168" cy="2117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3711546" y="3530022"/>
            <a:ext cx="1512168" cy="378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dirty="0" err="1" smtClean="0"/>
              <a:t>Хеш-функція</a:t>
            </a:r>
            <a:endParaRPr lang="ru-RU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924296" y="1765210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Василь Петрович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924296" y="3119620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Іван Васильович</a:t>
            </a:r>
            <a:endParaRPr lang="ru-RU" dirty="0"/>
          </a:p>
        </p:txBody>
      </p:sp>
      <p:cxnSp>
        <p:nvCxnSpPr>
          <p:cNvPr id="31" name="Прямая со стрелкой 30"/>
          <p:cNvCxnSpPr>
            <a:stCxn id="27" idx="3"/>
          </p:cNvCxnSpPr>
          <p:nvPr/>
        </p:nvCxnSpPr>
        <p:spPr>
          <a:xfrm>
            <a:off x="2975178" y="1949876"/>
            <a:ext cx="7327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28" idx="3"/>
          </p:cNvCxnSpPr>
          <p:nvPr/>
        </p:nvCxnSpPr>
        <p:spPr>
          <a:xfrm>
            <a:off x="2895348" y="3304286"/>
            <a:ext cx="8125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3707904" y="1949876"/>
            <a:ext cx="1512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3707904" y="3304286"/>
            <a:ext cx="1512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endCxn id="13" idx="1"/>
          </p:cNvCxnSpPr>
          <p:nvPr/>
        </p:nvCxnSpPr>
        <p:spPr>
          <a:xfrm>
            <a:off x="5220072" y="1949876"/>
            <a:ext cx="1578547" cy="902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endCxn id="13" idx="1"/>
          </p:cNvCxnSpPr>
          <p:nvPr/>
        </p:nvCxnSpPr>
        <p:spPr>
          <a:xfrm flipV="1">
            <a:off x="5220072" y="2852816"/>
            <a:ext cx="1578547" cy="451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4115174" y="149840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654</a:t>
            </a:r>
            <a:r>
              <a:rPr lang="uk-UA" dirty="0" smtClean="0">
                <a:solidFill>
                  <a:srgbClr val="C00000"/>
                </a:solidFill>
              </a:rPr>
              <a:t>3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4115174" y="285614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543</a:t>
            </a:r>
            <a:r>
              <a:rPr lang="uk-UA" dirty="0" smtClean="0">
                <a:solidFill>
                  <a:srgbClr val="C00000"/>
                </a:solidFill>
              </a:rPr>
              <a:t>3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475656" y="4842517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Стратегії вирішення колізій: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/>
              <a:t>Linear </a:t>
            </a:r>
            <a:r>
              <a:rPr lang="en-US" dirty="0" smtClean="0"/>
              <a:t>Probing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Separate Chaining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40254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Колізії. </a:t>
            </a:r>
            <a:r>
              <a:rPr lang="en-US" dirty="0" smtClean="0"/>
              <a:t>Linear Probing</a:t>
            </a:r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6156530" y="2121452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C00000"/>
                </a:solidFill>
              </a:rPr>
              <a:t>1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156530" y="2572922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2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156530" y="3024392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3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156530" y="3475862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00B050"/>
                </a:solidFill>
              </a:rPr>
              <a:t>4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6156529" y="3927332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5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6156528" y="1669982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0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6156528" y="4370869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6156526" y="4822339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9</a:t>
            </a:r>
            <a:endParaRPr lang="ru-RU" dirty="0"/>
          </a:p>
        </p:txBody>
      </p:sp>
      <p:sp>
        <p:nvSpPr>
          <p:cNvPr id="44" name="TextBox 43"/>
          <p:cNvSpPr txBox="1"/>
          <p:nvPr/>
        </p:nvSpPr>
        <p:spPr>
          <a:xfrm>
            <a:off x="5988554" y="541048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10</a:t>
            </a:r>
            <a:endParaRPr lang="ru-RU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3065815" y="1669982"/>
            <a:ext cx="1512168" cy="1004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3065815" y="2674183"/>
            <a:ext cx="1512168" cy="378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dirty="0" err="1" smtClean="0"/>
              <a:t>Хеш-функція</a:t>
            </a:r>
            <a:endParaRPr lang="ru-RU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282207" y="2162521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Василь Петрович</a:t>
            </a:r>
            <a:endParaRPr lang="ru-RU" dirty="0"/>
          </a:p>
        </p:txBody>
      </p:sp>
      <p:cxnSp>
        <p:nvCxnSpPr>
          <p:cNvPr id="53" name="Прямая со стрелкой 52"/>
          <p:cNvCxnSpPr>
            <a:stCxn id="48" idx="3"/>
          </p:cNvCxnSpPr>
          <p:nvPr/>
        </p:nvCxnSpPr>
        <p:spPr>
          <a:xfrm>
            <a:off x="2333089" y="2347187"/>
            <a:ext cx="7327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3065815" y="2347187"/>
            <a:ext cx="1512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endCxn id="29" idx="1"/>
          </p:cNvCxnSpPr>
          <p:nvPr/>
        </p:nvCxnSpPr>
        <p:spPr>
          <a:xfrm>
            <a:off x="4577983" y="2347187"/>
            <a:ext cx="15785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>
            <a:endCxn id="30" idx="1"/>
          </p:cNvCxnSpPr>
          <p:nvPr/>
        </p:nvCxnSpPr>
        <p:spPr>
          <a:xfrm>
            <a:off x="4577983" y="2347187"/>
            <a:ext cx="1578547" cy="451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>
            <a:endCxn id="32" idx="1"/>
          </p:cNvCxnSpPr>
          <p:nvPr/>
        </p:nvCxnSpPr>
        <p:spPr>
          <a:xfrm>
            <a:off x="4577983" y="2347187"/>
            <a:ext cx="1578547" cy="902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Прямоугольник 61"/>
          <p:cNvSpPr/>
          <p:nvPr/>
        </p:nvSpPr>
        <p:spPr>
          <a:xfrm>
            <a:off x="3473085" y="189571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948</a:t>
            </a:r>
            <a:r>
              <a:rPr lang="uk-UA" dirty="0" smtClean="0">
                <a:solidFill>
                  <a:srgbClr val="C00000"/>
                </a:solidFill>
              </a:rPr>
              <a:t>1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65" name="Прямая со стрелкой 64"/>
          <p:cNvCxnSpPr>
            <a:endCxn id="34" idx="1"/>
          </p:cNvCxnSpPr>
          <p:nvPr/>
        </p:nvCxnSpPr>
        <p:spPr>
          <a:xfrm>
            <a:off x="4577983" y="2347187"/>
            <a:ext cx="1578547" cy="1354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824101" y="2162521"/>
            <a:ext cx="180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занята комірка</a:t>
            </a:r>
            <a:endParaRPr lang="ru-RU" dirty="0"/>
          </a:p>
        </p:txBody>
      </p:sp>
      <p:sp>
        <p:nvSpPr>
          <p:cNvPr id="67" name="TextBox 66"/>
          <p:cNvSpPr txBox="1"/>
          <p:nvPr/>
        </p:nvSpPr>
        <p:spPr>
          <a:xfrm>
            <a:off x="6824101" y="2613991"/>
            <a:ext cx="180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занята комірка</a:t>
            </a:r>
            <a:endParaRPr lang="ru-RU" dirty="0"/>
          </a:p>
        </p:txBody>
      </p:sp>
      <p:sp>
        <p:nvSpPr>
          <p:cNvPr id="68" name="TextBox 67"/>
          <p:cNvSpPr txBox="1"/>
          <p:nvPr/>
        </p:nvSpPr>
        <p:spPr>
          <a:xfrm>
            <a:off x="6824101" y="3057024"/>
            <a:ext cx="180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занята комірка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6824100" y="3516931"/>
            <a:ext cx="173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вільна комірка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81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Колізії. </a:t>
            </a:r>
            <a:r>
              <a:rPr lang="en-US" dirty="0" smtClean="0"/>
              <a:t>Separate Chaining</a:t>
            </a:r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4849471" y="2108437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C00000"/>
                </a:solidFill>
              </a:rPr>
              <a:t>1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849471" y="2559907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4849471" y="3011377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849471" y="3462847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4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4849470" y="3914317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5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4849469" y="1656967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0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4849469" y="4357854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4849467" y="4809324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9</a:t>
            </a:r>
            <a:endParaRPr lang="ru-RU" dirty="0"/>
          </a:p>
        </p:txBody>
      </p:sp>
      <p:sp>
        <p:nvSpPr>
          <p:cNvPr id="44" name="TextBox 43"/>
          <p:cNvSpPr txBox="1"/>
          <p:nvPr/>
        </p:nvSpPr>
        <p:spPr>
          <a:xfrm>
            <a:off x="4681495" y="5397472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10</a:t>
            </a:r>
            <a:endParaRPr lang="ru-RU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2524749" y="1669981"/>
            <a:ext cx="1471187" cy="1580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2524748" y="3250126"/>
            <a:ext cx="1471187" cy="378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dirty="0" err="1" smtClean="0"/>
              <a:t>Хеш-функція</a:t>
            </a:r>
            <a:endParaRPr lang="ru-RU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755576" y="216252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</a:t>
            </a:r>
            <a:endParaRPr lang="ru-RU" dirty="0"/>
          </a:p>
        </p:txBody>
      </p:sp>
      <p:cxnSp>
        <p:nvCxnSpPr>
          <p:cNvPr id="53" name="Прямая со стрелкой 52"/>
          <p:cNvCxnSpPr>
            <a:stCxn id="48" idx="3"/>
          </p:cNvCxnSpPr>
          <p:nvPr/>
        </p:nvCxnSpPr>
        <p:spPr>
          <a:xfrm flipV="1">
            <a:off x="1094130" y="2347186"/>
            <a:ext cx="143061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2524749" y="2347186"/>
            <a:ext cx="14711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endCxn id="29" idx="1"/>
          </p:cNvCxnSpPr>
          <p:nvPr/>
        </p:nvCxnSpPr>
        <p:spPr>
          <a:xfrm flipV="1">
            <a:off x="3995936" y="2334172"/>
            <a:ext cx="853535" cy="13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Прямоугольник 61"/>
          <p:cNvSpPr/>
          <p:nvPr/>
        </p:nvSpPr>
        <p:spPr>
          <a:xfrm>
            <a:off x="2932019" y="189571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948</a:t>
            </a:r>
            <a:r>
              <a:rPr lang="uk-UA" dirty="0" smtClean="0">
                <a:solidFill>
                  <a:srgbClr val="C00000"/>
                </a:solidFill>
              </a:rPr>
              <a:t>1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2524747" y="2856040"/>
            <a:ext cx="14711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2932017" y="240457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456</a:t>
            </a:r>
            <a:r>
              <a:rPr lang="uk-UA" dirty="0" smtClean="0">
                <a:solidFill>
                  <a:srgbClr val="C00000"/>
                </a:solidFill>
              </a:rPr>
              <a:t>1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37" name="Прямая со стрелкой 36"/>
          <p:cNvCxnSpPr>
            <a:endCxn id="29" idx="1"/>
          </p:cNvCxnSpPr>
          <p:nvPr/>
        </p:nvCxnSpPr>
        <p:spPr>
          <a:xfrm flipV="1">
            <a:off x="3995934" y="2334172"/>
            <a:ext cx="853537" cy="521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5576" y="267137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</a:t>
            </a:r>
            <a:endParaRPr lang="ru-RU" dirty="0"/>
          </a:p>
        </p:txBody>
      </p:sp>
      <p:cxnSp>
        <p:nvCxnSpPr>
          <p:cNvPr id="40" name="Прямая со стрелкой 39"/>
          <p:cNvCxnSpPr>
            <a:stCxn id="39" idx="3"/>
          </p:cNvCxnSpPr>
          <p:nvPr/>
        </p:nvCxnSpPr>
        <p:spPr>
          <a:xfrm>
            <a:off x="1094130" y="2856039"/>
            <a:ext cx="143061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5893449" y="2108437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6855628" y="2108437"/>
            <a:ext cx="534809" cy="451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5" name="Прямая со стрелкой 44"/>
          <p:cNvCxnSpPr>
            <a:stCxn id="29" idx="3"/>
            <a:endCxn id="41" idx="1"/>
          </p:cNvCxnSpPr>
          <p:nvPr/>
        </p:nvCxnSpPr>
        <p:spPr>
          <a:xfrm>
            <a:off x="5384280" y="2334172"/>
            <a:ext cx="5091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41" idx="3"/>
            <a:endCxn id="43" idx="1"/>
          </p:cNvCxnSpPr>
          <p:nvPr/>
        </p:nvCxnSpPr>
        <p:spPr>
          <a:xfrm>
            <a:off x="6428258" y="2334172"/>
            <a:ext cx="4273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Колізії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1412776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dirty="0" smtClean="0"/>
              <a:t>У зв'язку з колізіями складність пошуку алгоритму зростає.</a:t>
            </a:r>
          </a:p>
          <a:p>
            <a:pPr algn="just"/>
            <a:endParaRPr lang="uk-UA" dirty="0" smtClean="0"/>
          </a:p>
          <a:p>
            <a:pPr algn="just"/>
            <a:r>
              <a:rPr lang="uk-UA" dirty="0" smtClean="0"/>
              <a:t>Для уникнення колізій необхідно підбирати відповідну </a:t>
            </a:r>
            <a:r>
              <a:rPr lang="uk-UA" dirty="0" err="1" smtClean="0"/>
              <a:t>хеш-функці</a:t>
            </a:r>
            <a:r>
              <a:rPr lang="uk-UA" dirty="0" err="1"/>
              <a:t>ю</a:t>
            </a:r>
            <a:r>
              <a:rPr lang="uk-UA" dirty="0" smtClean="0"/>
              <a:t>.</a:t>
            </a:r>
          </a:p>
          <a:p>
            <a:pPr algn="just"/>
            <a:endParaRPr lang="uk-UA" dirty="0"/>
          </a:p>
          <a:p>
            <a:pPr algn="just"/>
            <a:r>
              <a:rPr lang="en-US" dirty="0" smtClean="0"/>
              <a:t>Separate </a:t>
            </a:r>
            <a:r>
              <a:rPr lang="en-US" dirty="0" err="1" smtClean="0"/>
              <a:t>Chaning</a:t>
            </a:r>
            <a:r>
              <a:rPr lang="uk-UA" dirty="0" smtClean="0"/>
              <a:t> на відміну від </a:t>
            </a:r>
            <a:r>
              <a:rPr lang="en-US" dirty="0" smtClean="0"/>
              <a:t>Liner Probing </a:t>
            </a:r>
            <a:r>
              <a:rPr lang="uk-UA" dirty="0" smtClean="0"/>
              <a:t>стратегії потребує додаткову обгортку для елементів, яка міститиме сам елемент та </a:t>
            </a:r>
            <a:r>
              <a:rPr lang="uk-UA" dirty="0" err="1" smtClean="0"/>
              <a:t>ссилку</a:t>
            </a:r>
            <a:r>
              <a:rPr lang="uk-UA" dirty="0" smtClean="0"/>
              <a:t> на наступний.</a:t>
            </a:r>
          </a:p>
          <a:p>
            <a:pPr algn="just"/>
            <a:endParaRPr lang="uk-UA" dirty="0" smtClean="0"/>
          </a:p>
          <a:p>
            <a:pPr algn="just"/>
            <a:r>
              <a:rPr lang="uk-UA" dirty="0" smtClean="0"/>
              <a:t>Також для уникнення колізій розмір масиву підтримують більшим від кількості елементів у ньому.</a:t>
            </a:r>
          </a:p>
          <a:p>
            <a:pPr algn="just"/>
            <a:endParaRPr lang="uk-UA" dirty="0"/>
          </a:p>
          <a:p>
            <a:pPr algn="just"/>
            <a:r>
              <a:rPr lang="uk-UA" dirty="0" smtClean="0"/>
              <a:t>За допомогою хеш-таблиці реалізуються такі структури даних як:</a:t>
            </a:r>
            <a:r>
              <a:rPr lang="ru-RU" dirty="0"/>
              <a:t> </a:t>
            </a:r>
            <a:endParaRPr lang="ru-RU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set (</a:t>
            </a:r>
            <a:r>
              <a:rPr lang="uk-UA" dirty="0" smtClean="0"/>
              <a:t>множина</a:t>
            </a:r>
            <a:r>
              <a:rPr lang="en-US" dirty="0" smtClean="0"/>
              <a:t>)</a:t>
            </a:r>
            <a:endParaRPr lang="uk-UA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map (</a:t>
            </a:r>
            <a:r>
              <a:rPr lang="uk-UA" dirty="0" smtClean="0"/>
              <a:t>асоціативний масив</a:t>
            </a:r>
            <a:r>
              <a:rPr lang="en-US" dirty="0" smtClean="0"/>
              <a:t>)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111398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1524000"/>
            <a:ext cx="7772400" cy="1470025"/>
          </a:xfrm>
        </p:spPr>
        <p:txBody>
          <a:bodyPr/>
          <a:lstStyle/>
          <a:p>
            <a:r>
              <a:rPr lang="uk-UA" dirty="0" smtClean="0"/>
              <a:t>Сортування</a:t>
            </a:r>
            <a:endParaRPr lang="en-US" dirty="0"/>
          </a:p>
        </p:txBody>
      </p:sp>
      <p:pic>
        <p:nvPicPr>
          <p:cNvPr id="3" name="Picture 2" descr="satisfying animated GIF 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3810000"/>
            <a:ext cx="4572000" cy="25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9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219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Алгоритми пошуку в рядку</a:t>
            </a:r>
            <a:endParaRPr lang="en-US" dirty="0"/>
          </a:p>
        </p:txBody>
      </p:sp>
      <p:pic>
        <p:nvPicPr>
          <p:cNvPr id="1026" name="Picture 2" descr="cat animated GIF 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505" y="3962400"/>
            <a:ext cx="381339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9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Задача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88591" y="2125266"/>
            <a:ext cx="1315995" cy="4510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 (string)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0132" y="2125266"/>
            <a:ext cx="1315995" cy="4510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 (pattern)</a:t>
            </a:r>
          </a:p>
        </p:txBody>
      </p:sp>
      <p:sp>
        <p:nvSpPr>
          <p:cNvPr id="7" name="Cloud 6"/>
          <p:cNvSpPr/>
          <p:nvPr/>
        </p:nvSpPr>
        <p:spPr>
          <a:xfrm>
            <a:off x="5146589" y="2897563"/>
            <a:ext cx="2131541" cy="1000898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350" dirty="0"/>
              <a:t>Алгоритм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5750525" y="4428352"/>
            <a:ext cx="923667" cy="45102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i</a:t>
            </a:r>
            <a:r>
              <a:rPr lang="en-US" sz="1350" dirty="0"/>
              <a:t> (index)</a:t>
            </a:r>
          </a:p>
        </p:txBody>
      </p:sp>
      <p:sp>
        <p:nvSpPr>
          <p:cNvPr id="9" name="Down Arrow 8"/>
          <p:cNvSpPr/>
          <p:nvPr/>
        </p:nvSpPr>
        <p:spPr>
          <a:xfrm>
            <a:off x="5288692" y="2675142"/>
            <a:ext cx="370703" cy="2224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Down Arrow 9"/>
          <p:cNvSpPr/>
          <p:nvPr/>
        </p:nvSpPr>
        <p:spPr>
          <a:xfrm>
            <a:off x="6802394" y="2675142"/>
            <a:ext cx="370703" cy="2224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Down Arrow 10"/>
          <p:cNvSpPr/>
          <p:nvPr/>
        </p:nvSpPr>
        <p:spPr>
          <a:xfrm>
            <a:off x="6027007" y="4052196"/>
            <a:ext cx="370703" cy="22242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827903" y="2241207"/>
            <a:ext cx="3225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>
                    <a:lumMod val="75000"/>
                  </a:schemeClr>
                </a:solidFill>
              </a:rPr>
              <a:t>S – </a:t>
            </a:r>
            <a:r>
              <a:rPr lang="uk-UA" sz="1350" dirty="0">
                <a:solidFill>
                  <a:schemeClr val="accent1">
                    <a:lumMod val="75000"/>
                  </a:schemeClr>
                </a:solidFill>
              </a:rPr>
              <a:t>рядок, в якому здійснюється пошук</a:t>
            </a:r>
          </a:p>
          <a:p>
            <a:r>
              <a:rPr lang="en-US" sz="1350" dirty="0">
                <a:solidFill>
                  <a:schemeClr val="accent1">
                    <a:lumMod val="75000"/>
                  </a:schemeClr>
                </a:solidFill>
              </a:rPr>
              <a:t>P – </a:t>
            </a:r>
            <a:r>
              <a:rPr lang="uk-UA" sz="1350" dirty="0">
                <a:solidFill>
                  <a:schemeClr val="accent1">
                    <a:lumMod val="75000"/>
                  </a:schemeClr>
                </a:solidFill>
              </a:rPr>
              <a:t>рядок, який потрібно знайти</a:t>
            </a:r>
          </a:p>
          <a:p>
            <a:r>
              <a:rPr lang="en-US" sz="135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1350" dirty="0">
                <a:solidFill>
                  <a:schemeClr val="accent6">
                    <a:lumMod val="75000"/>
                  </a:schemeClr>
                </a:solidFill>
              </a:rPr>
              <a:t> – </a:t>
            </a:r>
            <a:r>
              <a:rPr lang="uk-UA" sz="1350" dirty="0">
                <a:solidFill>
                  <a:schemeClr val="accent6">
                    <a:lumMod val="75000"/>
                  </a:schemeClr>
                </a:solidFill>
              </a:rPr>
              <a:t>номер </a:t>
            </a:r>
            <a:r>
              <a:rPr lang="uk-UA" sz="1350" dirty="0" err="1">
                <a:solidFill>
                  <a:schemeClr val="accent6">
                    <a:lumMod val="75000"/>
                  </a:schemeClr>
                </a:solidFill>
              </a:rPr>
              <a:t>символа</a:t>
            </a:r>
            <a:r>
              <a:rPr lang="uk-UA" sz="1350" dirty="0">
                <a:solidFill>
                  <a:schemeClr val="accent6">
                    <a:lumMod val="75000"/>
                  </a:schemeClr>
                </a:solidFill>
              </a:rPr>
              <a:t>, в рядку </a:t>
            </a:r>
            <a:r>
              <a:rPr lang="en-US" sz="135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uk-UA" sz="1350" dirty="0">
                <a:solidFill>
                  <a:schemeClr val="accent6">
                    <a:lumMod val="75000"/>
                  </a:schemeClr>
                </a:solidFill>
              </a:rPr>
              <a:t>, з якого починається рядок </a:t>
            </a:r>
            <a:r>
              <a:rPr lang="en-US" sz="1350" dirty="0">
                <a:solidFill>
                  <a:schemeClr val="accent6">
                    <a:lumMod val="75000"/>
                  </a:schemeClr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719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Лінійний алгоритм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Складність: </a:t>
            </a:r>
            <a:r>
              <a:rPr lang="en-US" dirty="0" smtClean="0"/>
              <a:t>O (n*k)</a:t>
            </a:r>
          </a:p>
          <a:p>
            <a:pPr lvl="1"/>
            <a:r>
              <a:rPr lang="en-US" sz="1350" dirty="0" smtClean="0"/>
              <a:t>n </a:t>
            </a:r>
            <a:r>
              <a:rPr lang="en-US" sz="1350" dirty="0"/>
              <a:t>– </a:t>
            </a:r>
            <a:r>
              <a:rPr lang="uk-UA" sz="1350" dirty="0"/>
              <a:t>кількість символів в рядку </a:t>
            </a:r>
            <a:r>
              <a:rPr lang="en-US" sz="1350" dirty="0"/>
              <a:t>S</a:t>
            </a:r>
          </a:p>
          <a:p>
            <a:pPr lvl="1"/>
            <a:r>
              <a:rPr lang="en-US" sz="1350" dirty="0" smtClean="0"/>
              <a:t>k </a:t>
            </a:r>
            <a:r>
              <a:rPr lang="en-US" sz="1350" dirty="0"/>
              <a:t>– </a:t>
            </a:r>
            <a:r>
              <a:rPr lang="uk-UA" sz="1350" dirty="0"/>
              <a:t>кількість символів в рядку </a:t>
            </a:r>
            <a:r>
              <a:rPr lang="en-US" sz="1350" dirty="0"/>
              <a:t>P</a:t>
            </a:r>
          </a:p>
          <a:p>
            <a:r>
              <a:rPr lang="uk-UA" sz="1650" dirty="0"/>
              <a:t>Найпростіший </a:t>
            </a:r>
            <a:endParaRPr lang="en-US" sz="1650" dirty="0"/>
          </a:p>
        </p:txBody>
      </p:sp>
      <p:graphicFrame>
        <p:nvGraphicFramePr>
          <p:cNvPr id="4" name="Таблица 7"/>
          <p:cNvGraphicFramePr>
            <a:graphicFrameLocks noGrp="1"/>
          </p:cNvGraphicFramePr>
          <p:nvPr>
            <p:extLst/>
          </p:nvPr>
        </p:nvGraphicFramePr>
        <p:xfrm>
          <a:off x="4587240" y="1752600"/>
          <a:ext cx="4099560" cy="594360"/>
        </p:xfrm>
        <a:graphic>
          <a:graphicData uri="http://schemas.openxmlformats.org/drawingml/2006/table">
            <a:tbl>
              <a:tblPr/>
              <a:tblGrid>
                <a:gridCol w="478282"/>
                <a:gridCol w="341630"/>
                <a:gridCol w="409956"/>
                <a:gridCol w="409956"/>
                <a:gridCol w="409956"/>
                <a:gridCol w="409956"/>
                <a:gridCol w="409956"/>
                <a:gridCol w="409956"/>
                <a:gridCol w="409956"/>
                <a:gridCol w="409956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e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Таблица 7"/>
          <p:cNvGraphicFramePr>
            <a:graphicFrameLocks noGrp="1"/>
          </p:cNvGraphicFramePr>
          <p:nvPr>
            <p:extLst/>
          </p:nvPr>
        </p:nvGraphicFramePr>
        <p:xfrm>
          <a:off x="4587240" y="2666682"/>
          <a:ext cx="4099560" cy="594360"/>
        </p:xfrm>
        <a:graphic>
          <a:graphicData uri="http://schemas.openxmlformats.org/drawingml/2006/table">
            <a:tbl>
              <a:tblPr/>
              <a:tblGrid>
                <a:gridCol w="478282"/>
                <a:gridCol w="341630"/>
                <a:gridCol w="409956"/>
                <a:gridCol w="409956"/>
                <a:gridCol w="409956"/>
                <a:gridCol w="409956"/>
                <a:gridCol w="409956"/>
                <a:gridCol w="409956"/>
                <a:gridCol w="409956"/>
                <a:gridCol w="409956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e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Таблица 7"/>
          <p:cNvGraphicFramePr>
            <a:graphicFrameLocks noGrp="1"/>
          </p:cNvGraphicFramePr>
          <p:nvPr>
            <p:extLst/>
          </p:nvPr>
        </p:nvGraphicFramePr>
        <p:xfrm>
          <a:off x="4587240" y="3587295"/>
          <a:ext cx="4099560" cy="594360"/>
        </p:xfrm>
        <a:graphic>
          <a:graphicData uri="http://schemas.openxmlformats.org/drawingml/2006/table">
            <a:tbl>
              <a:tblPr/>
              <a:tblGrid>
                <a:gridCol w="478282"/>
                <a:gridCol w="341630"/>
                <a:gridCol w="409956"/>
                <a:gridCol w="409956"/>
                <a:gridCol w="409956"/>
                <a:gridCol w="409956"/>
                <a:gridCol w="409956"/>
                <a:gridCol w="409956"/>
                <a:gridCol w="409956"/>
                <a:gridCol w="409956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e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Таблица 7"/>
          <p:cNvGraphicFramePr>
            <a:graphicFrameLocks noGrp="1"/>
          </p:cNvGraphicFramePr>
          <p:nvPr>
            <p:extLst/>
          </p:nvPr>
        </p:nvGraphicFramePr>
        <p:xfrm>
          <a:off x="4572000" y="4953000"/>
          <a:ext cx="4099560" cy="594360"/>
        </p:xfrm>
        <a:graphic>
          <a:graphicData uri="http://schemas.openxmlformats.org/drawingml/2006/table">
            <a:tbl>
              <a:tblPr/>
              <a:tblGrid>
                <a:gridCol w="478282"/>
                <a:gridCol w="341630"/>
                <a:gridCol w="409956"/>
                <a:gridCol w="409956"/>
                <a:gridCol w="409956"/>
                <a:gridCol w="409956"/>
                <a:gridCol w="409956"/>
                <a:gridCol w="409956"/>
                <a:gridCol w="409956"/>
                <a:gridCol w="409956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e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87581" y="431881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28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Алгоритм </a:t>
            </a:r>
            <a:r>
              <a:rPr lang="uk-UA" dirty="0" err="1" smtClean="0"/>
              <a:t>Кнута-Моріса-Пратта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Особливості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Використання префікс функції</a:t>
            </a:r>
          </a:p>
          <a:p>
            <a:r>
              <a:rPr lang="uk-UA" dirty="0" smtClean="0"/>
              <a:t>Найгірший випадок: усі символи рядка </a:t>
            </a:r>
            <a:r>
              <a:rPr lang="en-US" dirty="0" smtClean="0"/>
              <a:t>P </a:t>
            </a:r>
            <a:r>
              <a:rPr lang="uk-UA" dirty="0" smtClean="0"/>
              <a:t>різні.</a:t>
            </a:r>
          </a:p>
          <a:p>
            <a:r>
              <a:rPr lang="uk-UA" dirty="0" smtClean="0"/>
              <a:t>Складність у найгіршому випадку: </a:t>
            </a:r>
            <a:r>
              <a:rPr lang="en-US" dirty="0" smtClean="0"/>
              <a:t>O(k + 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Префікс-функція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Означення: знайти довжину найдовшого префікса рядка, що одночасно є його суфіксом. (</a:t>
            </a:r>
            <a:r>
              <a:rPr lang="uk-UA" dirty="0" err="1" smtClean="0"/>
              <a:t>Чьо</a:t>
            </a:r>
            <a:r>
              <a:rPr lang="uk-UA" dirty="0" smtClean="0"/>
              <a:t>?</a:t>
            </a:r>
            <a:r>
              <a:rPr lang="uk-UA" dirty="0" smtClean="0">
                <a:sym typeface="Wingdings" pitchFamily="2" charset="2"/>
              </a:rPr>
              <a:t></a:t>
            </a:r>
            <a:r>
              <a:rPr lang="uk-UA" dirty="0" smtClean="0"/>
              <a:t>)</a:t>
            </a:r>
          </a:p>
          <a:p>
            <a:r>
              <a:rPr lang="uk-UA" dirty="0" err="1" smtClean="0"/>
              <a:t>Застовується</a:t>
            </a:r>
            <a:r>
              <a:rPr lang="uk-UA" dirty="0" smtClean="0"/>
              <a:t> для рядка </a:t>
            </a:r>
            <a:r>
              <a:rPr lang="en-US" dirty="0" smtClean="0"/>
              <a:t>P</a:t>
            </a:r>
            <a:r>
              <a:rPr lang="uk-UA" dirty="0" smtClean="0"/>
              <a:t> перед початком пошуку</a:t>
            </a:r>
            <a:endParaRPr lang="en-US" dirty="0" smtClean="0"/>
          </a:p>
          <a:p>
            <a:r>
              <a:rPr lang="uk-UA" dirty="0" smtClean="0"/>
              <a:t>Економить нам час потім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3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Префікс функція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Схема роботи: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457200" y="2514600"/>
          <a:ext cx="8229600" cy="59436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l-GR" i="0" dirty="0" smtClean="0">
                          <a:effectLst/>
                        </a:rPr>
                        <a:t>π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Стрелка вверх 5"/>
          <p:cNvSpPr/>
          <p:nvPr/>
        </p:nvSpPr>
        <p:spPr>
          <a:xfrm>
            <a:off x="1061884" y="3390900"/>
            <a:ext cx="3048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Стрелка вверх 6"/>
          <p:cNvSpPr/>
          <p:nvPr/>
        </p:nvSpPr>
        <p:spPr>
          <a:xfrm>
            <a:off x="1455174" y="3390900"/>
            <a:ext cx="3048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Стрелка вверх 7"/>
          <p:cNvSpPr/>
          <p:nvPr/>
        </p:nvSpPr>
        <p:spPr>
          <a:xfrm>
            <a:off x="1912374" y="3390900"/>
            <a:ext cx="3048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трелка вверх 8"/>
          <p:cNvSpPr/>
          <p:nvPr/>
        </p:nvSpPr>
        <p:spPr>
          <a:xfrm>
            <a:off x="2362200" y="3390900"/>
            <a:ext cx="3048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Стрелка вверх 9"/>
          <p:cNvSpPr/>
          <p:nvPr/>
        </p:nvSpPr>
        <p:spPr>
          <a:xfrm>
            <a:off x="2831690" y="3390900"/>
            <a:ext cx="304800" cy="38100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Стрелка вверх 10"/>
          <p:cNvSpPr/>
          <p:nvPr/>
        </p:nvSpPr>
        <p:spPr>
          <a:xfrm>
            <a:off x="3288890" y="3390900"/>
            <a:ext cx="304800" cy="38100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Стрелка вверх 11"/>
          <p:cNvSpPr/>
          <p:nvPr/>
        </p:nvSpPr>
        <p:spPr>
          <a:xfrm>
            <a:off x="3730306" y="3390900"/>
            <a:ext cx="304800" cy="38100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Стрелка вверх 12"/>
          <p:cNvSpPr/>
          <p:nvPr/>
        </p:nvSpPr>
        <p:spPr>
          <a:xfrm>
            <a:off x="4196044" y="3390900"/>
            <a:ext cx="304800" cy="38100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54538" y="3974068"/>
            <a:ext cx="137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abcd</a:t>
            </a:r>
            <a:r>
              <a:rPr lang="en-US" dirty="0" smtClean="0"/>
              <a:t> != </a:t>
            </a:r>
            <a:r>
              <a:rPr lang="en-US" dirty="0" err="1" smtClean="0"/>
              <a:t>abca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1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set>
                                      <p:cBhvr>
                                        <p:cTn id="5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алгоритму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Приклад:</a:t>
            </a: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457200" y="2514600"/>
          <a:ext cx="8229600" cy="89154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f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f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f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r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l-GR" i="0" dirty="0" smtClean="0">
                          <a:effectLst/>
                        </a:rPr>
                        <a:t>π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0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0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1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2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457200" y="4648200"/>
          <a:ext cx="8229600" cy="89154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f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f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f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r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l-GR" i="0" dirty="0" smtClean="0">
                          <a:effectLst/>
                        </a:rPr>
                        <a:t>π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0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0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1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2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Стрелка вниз 5"/>
          <p:cNvSpPr/>
          <p:nvPr/>
        </p:nvSpPr>
        <p:spPr>
          <a:xfrm>
            <a:off x="3995184" y="3886200"/>
            <a:ext cx="5334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4138280" y="3264195"/>
            <a:ext cx="337584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4475864" y="3568996"/>
            <a:ext cx="781936" cy="3172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05400" y="3886200"/>
            <a:ext cx="381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Стільки символів можна пропустити!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Алгоритм </a:t>
            </a:r>
            <a:r>
              <a:rPr lang="uk-UA" dirty="0" err="1" smtClean="0"/>
              <a:t>Боєра-Мура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1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Особливості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Порівняння з кінця</a:t>
            </a:r>
          </a:p>
          <a:p>
            <a:r>
              <a:rPr lang="uk-UA" dirty="0" smtClean="0"/>
              <a:t>Таблиця стоп-символів</a:t>
            </a:r>
          </a:p>
          <a:p>
            <a:r>
              <a:rPr lang="uk-UA" dirty="0" smtClean="0"/>
              <a:t>Таблиця суфіксів</a:t>
            </a:r>
          </a:p>
          <a:p>
            <a:r>
              <a:rPr lang="uk-UA" dirty="0" smtClean="0"/>
              <a:t>Складність в найгіршому випадку: </a:t>
            </a:r>
            <a:r>
              <a:rPr lang="en-US" dirty="0" smtClean="0"/>
              <a:t>O(n*k)</a:t>
            </a:r>
          </a:p>
        </p:txBody>
      </p:sp>
    </p:spTree>
    <p:extLst>
      <p:ext uri="{BB962C8B-B14F-4D97-AF65-F5344CB8AC3E}">
        <p14:creationId xmlns:p14="http://schemas.microsoft.com/office/powerpoint/2010/main" val="32880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Бульбашкове</a:t>
            </a:r>
            <a:r>
              <a:rPr lang="uk-UA" dirty="0" smtClean="0"/>
              <a:t> сортування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Один з найпростіших</a:t>
            </a:r>
          </a:p>
          <a:p>
            <a:r>
              <a:rPr lang="uk-UA" dirty="0" smtClean="0"/>
              <a:t>Складність: </a:t>
            </a:r>
            <a:r>
              <a:rPr lang="en-US" dirty="0" smtClean="0"/>
              <a:t>O(n*n)</a:t>
            </a:r>
          </a:p>
          <a:p>
            <a:r>
              <a:rPr lang="uk-UA" dirty="0" smtClean="0"/>
              <a:t>Ідея:</a:t>
            </a:r>
          </a:p>
          <a:p>
            <a:pPr lvl="1"/>
            <a:r>
              <a:rPr lang="uk-UA" dirty="0" smtClean="0"/>
              <a:t>Для кожного елемента масиву (крім останнього звісно) міняємо його місцями з наступним, якщо наступний менший за попередній.</a:t>
            </a:r>
          </a:p>
          <a:p>
            <a:pPr lvl="1"/>
            <a:r>
              <a:rPr lang="uk-UA" dirty="0" smtClean="0"/>
              <a:t>Робимо так </a:t>
            </a:r>
            <a:r>
              <a:rPr lang="en-US" dirty="0" smtClean="0"/>
              <a:t>n </a:t>
            </a:r>
            <a:r>
              <a:rPr lang="uk-UA" dirty="0" smtClean="0"/>
              <a:t>разів.</a:t>
            </a:r>
          </a:p>
          <a:p>
            <a:pPr lvl="1"/>
            <a:r>
              <a:rPr lang="uk-UA" dirty="0" err="1" smtClean="0"/>
              <a:t>Все</a:t>
            </a:r>
            <a:r>
              <a:rPr lang="uk-UA" dirty="0" err="1" smtClean="0">
                <a:sym typeface="Wingdings" pitchFamily="2" charset="2"/>
              </a:rPr>
              <a:t></a:t>
            </a:r>
            <a:endParaRPr lang="uk-UA" dirty="0" smtClean="0"/>
          </a:p>
        </p:txBody>
      </p:sp>
      <p:pic>
        <p:nvPicPr>
          <p:cNvPr id="7170" name="Picture 2" descr="https://threehundredandsixty5.files.wordpress.com/2011/01/bubb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00808"/>
            <a:ext cx="2099642" cy="133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Таблиця стоп-символів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Будується на алфавіті</a:t>
            </a:r>
          </a:p>
          <a:p>
            <a:r>
              <a:rPr lang="uk-UA" dirty="0" smtClean="0"/>
              <a:t>Вказує на індекс останнього входження символу в рядок </a:t>
            </a:r>
            <a:r>
              <a:rPr lang="en-US" dirty="0" smtClean="0"/>
              <a:t>P</a:t>
            </a:r>
          </a:p>
          <a:p>
            <a:pPr marL="0" indent="0">
              <a:buNone/>
            </a:pPr>
            <a:r>
              <a:rPr lang="uk-UA" dirty="0" smtClean="0"/>
              <a:t>Нехай маємо </a:t>
            </a:r>
            <a:r>
              <a:rPr lang="en-US" dirty="0" smtClean="0"/>
              <a:t>P = “</a:t>
            </a:r>
            <a:r>
              <a:rPr lang="en-US" dirty="0" err="1" smtClean="0"/>
              <a:t>abbad</a:t>
            </a:r>
            <a:r>
              <a:rPr lang="en-US" dirty="0" smtClean="0"/>
              <a:t>”, </a:t>
            </a:r>
            <a:r>
              <a:rPr lang="uk-UA" dirty="0" smtClean="0"/>
              <a:t>тоді таблиця: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609600" y="4038600"/>
          <a:ext cx="6781801" cy="1143000"/>
        </p:xfrm>
        <a:graphic>
          <a:graphicData uri="http://schemas.openxmlformats.org/drawingml/2006/table">
            <a:tbl>
              <a:tblPr/>
              <a:tblGrid>
                <a:gridCol w="989013"/>
                <a:gridCol w="706438"/>
                <a:gridCol w="847725"/>
                <a:gridCol w="847725"/>
                <a:gridCol w="847725"/>
                <a:gridCol w="847725"/>
                <a:gridCol w="847725"/>
                <a:gridCol w="847725"/>
              </a:tblGrid>
              <a:tr h="571500"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A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>
                          <a:effectLst/>
                        </a:rPr>
                        <a:t>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>
                          <a:effectLst/>
                        </a:rPr>
                        <a:t>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e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…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z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T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4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3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5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0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0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i="0" dirty="0" smtClean="0">
                          <a:effectLst/>
                        </a:rPr>
                        <a:t>0</a:t>
                      </a:r>
                      <a:endParaRPr lang="en-US" sz="2800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4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Таблиця суфіксів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Будується для рядка </a:t>
            </a:r>
            <a:r>
              <a:rPr lang="en-US" dirty="0" smtClean="0"/>
              <a:t>P</a:t>
            </a:r>
          </a:p>
          <a:p>
            <a:r>
              <a:rPr lang="uk-UA" dirty="0" smtClean="0"/>
              <a:t>Для кожного суфікса</a:t>
            </a:r>
            <a:r>
              <a:rPr lang="en-US" dirty="0" smtClean="0"/>
              <a:t> S</a:t>
            </a:r>
            <a:r>
              <a:rPr lang="uk-UA" dirty="0" smtClean="0"/>
              <a:t> рядка </a:t>
            </a:r>
            <a:r>
              <a:rPr lang="en-US" dirty="0" smtClean="0"/>
              <a:t>P </a:t>
            </a:r>
            <a:r>
              <a:rPr lang="uk-UA" dirty="0" smtClean="0"/>
              <a:t>вказує мінімальну кількість символів, на яку треба зсунути рядок </a:t>
            </a:r>
            <a:r>
              <a:rPr lang="en-US" dirty="0" smtClean="0"/>
              <a:t>P </a:t>
            </a:r>
            <a:r>
              <a:rPr lang="uk-UA" dirty="0" smtClean="0"/>
              <a:t>вправо, щоб він знову співпав з </a:t>
            </a:r>
            <a:r>
              <a:rPr lang="en-US" dirty="0" smtClean="0"/>
              <a:t>S (</a:t>
            </a:r>
            <a:r>
              <a:rPr lang="uk-UA" dirty="0" err="1" smtClean="0"/>
              <a:t>Чьо</a:t>
            </a:r>
            <a:r>
              <a:rPr lang="uk-UA" dirty="0" smtClean="0"/>
              <a:t>?</a:t>
            </a:r>
            <a:r>
              <a:rPr lang="uk-UA" dirty="0" smtClean="0">
                <a:sym typeface="Wingdings" pitchFamily="2" charset="2"/>
              </a:rPr>
              <a:t>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1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Таблиця суфіксів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Приклад</a:t>
            </a:r>
            <a:r>
              <a:rPr lang="en-US" dirty="0" smtClean="0"/>
              <a:t>:</a:t>
            </a:r>
            <a:endParaRPr lang="uk-UA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533400" y="2438400"/>
          <a:ext cx="4114800" cy="59436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F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8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8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8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8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8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8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4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2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Стрелка вверх 4"/>
          <p:cNvSpPr/>
          <p:nvPr/>
        </p:nvSpPr>
        <p:spPr>
          <a:xfrm>
            <a:off x="4267200" y="3390900"/>
            <a:ext cx="3048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трелка вверх 5"/>
          <p:cNvSpPr/>
          <p:nvPr/>
        </p:nvSpPr>
        <p:spPr>
          <a:xfrm>
            <a:off x="3352800" y="3396018"/>
            <a:ext cx="304800" cy="38100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Стрелка вверх 6"/>
          <p:cNvSpPr/>
          <p:nvPr/>
        </p:nvSpPr>
        <p:spPr>
          <a:xfrm>
            <a:off x="3810000" y="3390900"/>
            <a:ext cx="3048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Стрелка вверх 7"/>
          <p:cNvSpPr/>
          <p:nvPr/>
        </p:nvSpPr>
        <p:spPr>
          <a:xfrm>
            <a:off x="1981200" y="3396018"/>
            <a:ext cx="304800" cy="38100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трелка вверх 8"/>
          <p:cNvSpPr/>
          <p:nvPr/>
        </p:nvSpPr>
        <p:spPr>
          <a:xfrm>
            <a:off x="2445224" y="3396018"/>
            <a:ext cx="304800" cy="38100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нак запрета 9"/>
          <p:cNvSpPr/>
          <p:nvPr/>
        </p:nvSpPr>
        <p:spPr>
          <a:xfrm>
            <a:off x="609600" y="3396018"/>
            <a:ext cx="457200" cy="45720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600" y="5105400"/>
            <a:ext cx="717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Примітка: Вважаємо, що існує порожній суфікс, для якого зсув рівний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0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6" grpId="2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алгоритму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Приклад:</a:t>
            </a:r>
          </a:p>
          <a:p>
            <a:pPr marL="0" indent="0">
              <a:buNone/>
            </a:pPr>
            <a:r>
              <a:rPr lang="en-US" dirty="0" smtClean="0"/>
              <a:t>P = “</a:t>
            </a:r>
            <a:r>
              <a:rPr lang="en-US" dirty="0" err="1" smtClean="0"/>
              <a:t>abbad</a:t>
            </a:r>
            <a:r>
              <a:rPr lang="en-US" dirty="0" smtClean="0"/>
              <a:t>”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5562600" y="2148385"/>
          <a:ext cx="2743200" cy="59436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  <a:gridCol w="457200"/>
              </a:tblGrid>
              <a:tr h="13716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F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5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5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5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5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5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2895600" y="2148385"/>
          <a:ext cx="2286000" cy="59436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>
                          <a:effectLst/>
                        </a:rPr>
                        <a:t>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T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4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3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0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1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62600" y="1702853"/>
            <a:ext cx="9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Суфікси: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95600" y="1702853"/>
            <a:ext cx="161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Стоп-символи:</a:t>
            </a:r>
            <a:endParaRPr lang="en-US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/>
          </p:nvPr>
        </p:nvGraphicFramePr>
        <p:xfrm>
          <a:off x="533400" y="3124200"/>
          <a:ext cx="7772400" cy="59436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e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/>
          </p:nvPr>
        </p:nvGraphicFramePr>
        <p:xfrm>
          <a:off x="533400" y="3962400"/>
          <a:ext cx="7772400" cy="59436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e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/>
          </p:nvPr>
        </p:nvGraphicFramePr>
        <p:xfrm>
          <a:off x="533400" y="4800600"/>
          <a:ext cx="7772400" cy="59436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e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/>
          </p:nvPr>
        </p:nvGraphicFramePr>
        <p:xfrm>
          <a:off x="533400" y="5638800"/>
          <a:ext cx="7772400" cy="594360"/>
        </p:xfrm>
        <a:graphic>
          <a:graphicData uri="http://schemas.openxmlformats.org/drawingml/2006/table">
            <a:tbl>
              <a:tblPr/>
              <a:tblGrid>
                <a:gridCol w="533400"/>
                <a:gridCol w="381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S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e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c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P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b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a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smtClean="0">
                          <a:effectLst/>
                        </a:rPr>
                        <a:t>d</a:t>
                      </a:r>
                      <a:endParaRPr lang="en-US" i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56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Алгоритм </a:t>
            </a:r>
            <a:r>
              <a:rPr lang="uk-UA" dirty="0" err="1" smtClean="0"/>
              <a:t>Рабіна-Карпа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Особливості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err="1" smtClean="0"/>
              <a:t>Хеш-функція</a:t>
            </a:r>
            <a:endParaRPr lang="uk-UA" dirty="0" smtClean="0"/>
          </a:p>
          <a:p>
            <a:r>
              <a:rPr lang="uk-UA" dirty="0" err="1" smtClean="0"/>
              <a:t>Оптимізовує</a:t>
            </a:r>
            <a:r>
              <a:rPr lang="uk-UA" dirty="0" smtClean="0"/>
              <a:t> не зсув, а порівняння</a:t>
            </a:r>
          </a:p>
          <a:p>
            <a:r>
              <a:rPr lang="uk-UA" dirty="0" smtClean="0"/>
              <a:t>Ефективний при пошуку входжень кількох зразків </a:t>
            </a:r>
            <a:r>
              <a:rPr lang="en-US" dirty="0" smtClean="0"/>
              <a:t>P </a:t>
            </a:r>
            <a:r>
              <a:rPr lang="uk-UA" dirty="0" smtClean="0"/>
              <a:t>одночасно</a:t>
            </a:r>
          </a:p>
          <a:p>
            <a:r>
              <a:rPr lang="uk-UA" dirty="0" smtClean="0"/>
              <a:t> Складність в найгіршому випадку</a:t>
            </a:r>
            <a:r>
              <a:rPr lang="en-US" dirty="0"/>
              <a:t>:</a:t>
            </a:r>
            <a:r>
              <a:rPr lang="uk-UA" dirty="0" smtClean="0"/>
              <a:t> </a:t>
            </a:r>
            <a:r>
              <a:rPr lang="en-US" dirty="0" smtClean="0"/>
              <a:t>O(n*k)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5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алгоритму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Нехай маємо </a:t>
            </a:r>
            <a:r>
              <a:rPr lang="uk-UA" dirty="0" err="1" smtClean="0"/>
              <a:t>хеш-функцію</a:t>
            </a:r>
            <a:r>
              <a:rPr lang="uk-UA" dirty="0" smtClean="0"/>
              <a:t> </a:t>
            </a:r>
            <a:r>
              <a:rPr lang="en-US" dirty="0" smtClean="0"/>
              <a:t>h(x), </a:t>
            </a:r>
            <a:r>
              <a:rPr lang="uk-UA" dirty="0" smtClean="0"/>
              <a:t>де </a:t>
            </a:r>
            <a:r>
              <a:rPr lang="en-US" dirty="0" smtClean="0"/>
              <a:t>x </a:t>
            </a:r>
            <a:r>
              <a:rPr lang="uk-UA" dirty="0" smtClean="0"/>
              <a:t>рядок довжини </a:t>
            </a:r>
            <a:r>
              <a:rPr lang="en-US" dirty="0" smtClean="0"/>
              <a:t>k</a:t>
            </a:r>
          </a:p>
          <a:p>
            <a:r>
              <a:rPr lang="uk-UA" dirty="0" smtClean="0"/>
              <a:t>Для кожного </a:t>
            </a:r>
            <a:r>
              <a:rPr lang="uk-UA" dirty="0" err="1" smtClean="0"/>
              <a:t>підрядка</a:t>
            </a:r>
            <a:r>
              <a:rPr lang="en-US" dirty="0" smtClean="0"/>
              <a:t> R </a:t>
            </a:r>
            <a:r>
              <a:rPr lang="uk-UA" dirty="0" smtClean="0"/>
              <a:t>рядка </a:t>
            </a:r>
            <a:r>
              <a:rPr lang="en-US" dirty="0" smtClean="0"/>
              <a:t>S </a:t>
            </a:r>
            <a:r>
              <a:rPr lang="uk-UA" dirty="0" smtClean="0"/>
              <a:t>довжини </a:t>
            </a:r>
            <a:r>
              <a:rPr lang="en-US" dirty="0" smtClean="0"/>
              <a:t>k </a:t>
            </a:r>
            <a:r>
              <a:rPr lang="uk-UA" dirty="0" smtClean="0"/>
              <a:t>перевіряємо, чи </a:t>
            </a:r>
            <a:r>
              <a:rPr lang="en-US" dirty="0" smtClean="0"/>
              <a:t>h(R) = h(P)</a:t>
            </a:r>
          </a:p>
          <a:p>
            <a:r>
              <a:rPr lang="uk-UA" dirty="0" smtClean="0"/>
              <a:t>Якщо </a:t>
            </a:r>
            <a:r>
              <a:rPr lang="uk-UA" dirty="0" err="1" smtClean="0"/>
              <a:t>хеші</a:t>
            </a:r>
            <a:r>
              <a:rPr lang="uk-UA" dirty="0" smtClean="0"/>
              <a:t> співпали, перевіряємо </a:t>
            </a:r>
            <a:r>
              <a:rPr lang="uk-UA" dirty="0" err="1" smtClean="0"/>
              <a:t>посимвольно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Можливі модифікації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Для пошуку кількох зразків одночасно, використовуємо множину (або хеш-таблицю) зразків </a:t>
            </a:r>
          </a:p>
          <a:p>
            <a:r>
              <a:rPr lang="uk-UA" dirty="0" err="1" smtClean="0"/>
              <a:t>Хеш-функція</a:t>
            </a:r>
            <a:r>
              <a:rPr lang="uk-UA" dirty="0" smtClean="0"/>
              <a:t> може бути довільною</a:t>
            </a:r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5816" y="2132856"/>
            <a:ext cx="3744416" cy="1584176"/>
          </a:xfrm>
        </p:spPr>
        <p:txBody>
          <a:bodyPr>
            <a:normAutofit/>
          </a:bodyPr>
          <a:lstStyle/>
          <a:p>
            <a:r>
              <a:rPr lang="en-US" sz="9600" dirty="0" smtClean="0"/>
              <a:t>Q &amp; A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403829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вставкою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uk-UA" dirty="0" smtClean="0"/>
              <a:t>Складність: </a:t>
            </a:r>
            <a:r>
              <a:rPr lang="en-US" dirty="0" smtClean="0"/>
              <a:t>O(n*n)</a:t>
            </a:r>
          </a:p>
          <a:p>
            <a:r>
              <a:rPr lang="uk-UA" dirty="0" smtClean="0"/>
              <a:t>Ідея:</a:t>
            </a:r>
          </a:p>
          <a:p>
            <a:pPr lvl="1"/>
            <a:r>
              <a:rPr lang="uk-UA" dirty="0" smtClean="0"/>
              <a:t>Кожен новий елемент послідовності розміщують у правильне місце між уже відсортованими елементами</a:t>
            </a:r>
            <a:endParaRPr lang="en-US" dirty="0" smtClean="0"/>
          </a:p>
          <a:p>
            <a:endParaRPr lang="uk-UA" dirty="0" smtClean="0"/>
          </a:p>
        </p:txBody>
      </p:sp>
      <p:pic>
        <p:nvPicPr>
          <p:cNvPr id="8194" name="Picture 2" descr="http://static1.squarespace.com/static/538e7b3ae4b0f23b0d796693/53baff0be4b0c7b52a5a27bf/54f1ebf5e4b079e94c258466/1425494859573/?format=1500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68205"/>
            <a:ext cx="2963701" cy="24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Пример сортировки вставками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18" y="4267200"/>
            <a:ext cx="2667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9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вставкою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Переваги:</a:t>
            </a:r>
          </a:p>
          <a:p>
            <a:pPr lvl="1"/>
            <a:r>
              <a:rPr lang="uk-UA" dirty="0" smtClean="0"/>
              <a:t>Ефективний при частково відсортованому масиві</a:t>
            </a:r>
            <a:r>
              <a:rPr lang="uk-UA" dirty="0"/>
              <a:t> </a:t>
            </a:r>
            <a:r>
              <a:rPr lang="uk-UA" dirty="0" smtClean="0"/>
              <a:t>і невеликій кількості елементів в масиві</a:t>
            </a:r>
          </a:p>
          <a:p>
            <a:pPr lvl="1"/>
            <a:r>
              <a:rPr lang="uk-UA" dirty="0" smtClean="0"/>
              <a:t>Може сортувати масив по мірі надходження</a:t>
            </a:r>
          </a:p>
          <a:p>
            <a:pPr lvl="1"/>
            <a:r>
              <a:rPr lang="uk-UA" dirty="0" err="1" smtClean="0"/>
              <a:t>Оптимізовується</a:t>
            </a:r>
            <a:r>
              <a:rPr lang="uk-UA" dirty="0" smtClean="0"/>
              <a:t> за рахунок бінарного пошуку</a:t>
            </a:r>
          </a:p>
          <a:p>
            <a:r>
              <a:rPr lang="uk-UA" dirty="0" smtClean="0"/>
              <a:t>Недоліки:</a:t>
            </a:r>
          </a:p>
          <a:p>
            <a:pPr lvl="1"/>
            <a:r>
              <a:rPr lang="uk-UA" dirty="0" smtClean="0"/>
              <a:t>Висока складність обчислень</a:t>
            </a:r>
          </a:p>
          <a:p>
            <a:pPr lvl="1"/>
            <a:endParaRPr lang="uk-UA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5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Сортування </a:t>
            </a:r>
            <a:r>
              <a:rPr lang="uk-UA" dirty="0" err="1" smtClean="0"/>
              <a:t>Шелла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Вставка (бульбашка) з вибором кроку</a:t>
            </a:r>
          </a:p>
          <a:p>
            <a:r>
              <a:rPr lang="uk-UA" dirty="0" smtClean="0"/>
              <a:t>Складність: </a:t>
            </a:r>
            <a:r>
              <a:rPr lang="en-US" dirty="0" smtClean="0"/>
              <a:t>O(n*log(n)^2)</a:t>
            </a:r>
          </a:p>
          <a:p>
            <a:r>
              <a:rPr lang="uk-UA" dirty="0" smtClean="0"/>
              <a:t>Ідея:</a:t>
            </a:r>
          </a:p>
          <a:p>
            <a:pPr lvl="1"/>
            <a:r>
              <a:rPr lang="uk-UA" dirty="0" smtClean="0"/>
              <a:t>На кожному кроці іде сортування елементів, що знаходяться на певній відстані </a:t>
            </a:r>
            <a:r>
              <a:rPr lang="en-US" dirty="0" smtClean="0"/>
              <a:t>d</a:t>
            </a:r>
            <a:r>
              <a:rPr lang="uk-UA" dirty="0" smtClean="0"/>
              <a:t> один від одного. </a:t>
            </a:r>
          </a:p>
          <a:p>
            <a:pPr lvl="1"/>
            <a:r>
              <a:rPr lang="uk-UA" dirty="0" smtClean="0"/>
              <a:t>На останньому кроці </a:t>
            </a:r>
            <a:r>
              <a:rPr lang="en-US" dirty="0" smtClean="0"/>
              <a:t>d=1 </a:t>
            </a:r>
            <a:r>
              <a:rPr lang="uk-UA" dirty="0" smtClean="0"/>
              <a:t>і алгоритм зводиться до вставки (бульбашки)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9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2466</TotalTime>
  <Words>2112</Words>
  <Application>Microsoft Office PowerPoint</Application>
  <PresentationFormat>On-screen Show (4:3)</PresentationFormat>
  <Paragraphs>799</Paragraphs>
  <Slides>68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Corbel</vt:lpstr>
      <vt:lpstr>Wingdings</vt:lpstr>
      <vt:lpstr>Basis</vt:lpstr>
      <vt:lpstr>Intro to algs</vt:lpstr>
      <vt:lpstr>План</vt:lpstr>
      <vt:lpstr>О - нотація</vt:lpstr>
      <vt:lpstr>Складність алгоритму</vt:lpstr>
      <vt:lpstr>Сортування</vt:lpstr>
      <vt:lpstr>Бульбашкове сортування</vt:lpstr>
      <vt:lpstr>Сортування вставкою</vt:lpstr>
      <vt:lpstr>Сортування вставкою</vt:lpstr>
      <vt:lpstr>Сортування Шелла</vt:lpstr>
      <vt:lpstr>Сортування Шелла</vt:lpstr>
      <vt:lpstr>Сортування Шелла</vt:lpstr>
      <vt:lpstr>Сортування злиттям</vt:lpstr>
      <vt:lpstr>Сортування злиттям</vt:lpstr>
      <vt:lpstr>Сортування злиттям</vt:lpstr>
      <vt:lpstr>Сортування злиттям</vt:lpstr>
      <vt:lpstr>Сортування злиттям</vt:lpstr>
      <vt:lpstr>Швидке сортування</vt:lpstr>
      <vt:lpstr>Швидке сортування</vt:lpstr>
      <vt:lpstr>Швидке сортування</vt:lpstr>
      <vt:lpstr>Швидке сортування</vt:lpstr>
      <vt:lpstr>Резюме</vt:lpstr>
      <vt:lpstr>Лінійний пошук та MapReduce</vt:lpstr>
      <vt:lpstr>Лінійний пошук</vt:lpstr>
      <vt:lpstr>Лінійний пошук максимального значення</vt:lpstr>
      <vt:lpstr>MapReduce Word Count приклад</vt:lpstr>
      <vt:lpstr>MapReduce</vt:lpstr>
      <vt:lpstr>MapReduce</vt:lpstr>
      <vt:lpstr>Бінарний пошук</vt:lpstr>
      <vt:lpstr>Бінарний пошук</vt:lpstr>
      <vt:lpstr>Бінарний пошук</vt:lpstr>
      <vt:lpstr>Пошук у бінарних деревах</vt:lpstr>
      <vt:lpstr>Пошук у бінарних деревах</vt:lpstr>
      <vt:lpstr>Умова впорядкованості</vt:lpstr>
      <vt:lpstr>Пошук елементу</vt:lpstr>
      <vt:lpstr>Бінарні дерева пошуку</vt:lpstr>
      <vt:lpstr>Видалення елементу</vt:lpstr>
      <vt:lpstr>Бінарний пошук у масивах та деревах</vt:lpstr>
      <vt:lpstr>Збалансовані дерева</vt:lpstr>
      <vt:lpstr>Збалансовані дерева</vt:lpstr>
      <vt:lpstr>AVL дерева</vt:lpstr>
      <vt:lpstr>Червоно-чорні дерева</vt:lpstr>
      <vt:lpstr>B-tree</vt:lpstr>
      <vt:lpstr>Хеш-функції та пошук у хеш-таблиці</vt:lpstr>
      <vt:lpstr>Хеш-функція</vt:lpstr>
      <vt:lpstr>Хеш-таблиця</vt:lpstr>
      <vt:lpstr>Колізії</vt:lpstr>
      <vt:lpstr>Колізії. Linear Probing</vt:lpstr>
      <vt:lpstr>Колізії. Separate Chaining</vt:lpstr>
      <vt:lpstr>Колізії</vt:lpstr>
      <vt:lpstr>Алгоритми пошуку в рядку</vt:lpstr>
      <vt:lpstr>Задача</vt:lpstr>
      <vt:lpstr>Лінійний алгоритм</vt:lpstr>
      <vt:lpstr>Алгоритм Кнута-Моріса-Пратта</vt:lpstr>
      <vt:lpstr>Особливості</vt:lpstr>
      <vt:lpstr>Префікс-функція</vt:lpstr>
      <vt:lpstr>Префікс функція</vt:lpstr>
      <vt:lpstr>Робота алгоритму</vt:lpstr>
      <vt:lpstr>Алгоритм Боєра-Мура</vt:lpstr>
      <vt:lpstr>Особливості</vt:lpstr>
      <vt:lpstr>Таблиця стоп-символів</vt:lpstr>
      <vt:lpstr>Таблиця суфіксів</vt:lpstr>
      <vt:lpstr>Таблиця суфіксів</vt:lpstr>
      <vt:lpstr>Робота алгоритму</vt:lpstr>
      <vt:lpstr>Алгоритм Рабіна-Карпа</vt:lpstr>
      <vt:lpstr>Особливості</vt:lpstr>
      <vt:lpstr>Робота алгоритму</vt:lpstr>
      <vt:lpstr>Можливі модифікації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у розподіленні та Grid системи</dc:title>
  <dc:creator>Vova</dc:creator>
  <cp:lastModifiedBy>Volodymyr Roman</cp:lastModifiedBy>
  <cp:revision>81</cp:revision>
  <dcterms:created xsi:type="dcterms:W3CDTF">2015-10-11T11:49:24Z</dcterms:created>
  <dcterms:modified xsi:type="dcterms:W3CDTF">2015-11-04T09:58:33Z</dcterms:modified>
</cp:coreProperties>
</file>